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notesSlides/notesSlide3.xml" ContentType="application/vnd.openxmlformats-officedocument.presentationml.notesSlide+xml"/>
  <Override PartName="/ppt/comments/comment5.xml" ContentType="application/vnd.openxmlformats-officedocument.presentationml.comments+xml"/>
  <Override PartName="/ppt/notesSlides/notesSlide4.xml" ContentType="application/vnd.openxmlformats-officedocument.presentationml.notesSlide+xml"/>
  <Override PartName="/ppt/comments/comment6.xml" ContentType="application/vnd.openxmlformats-officedocument.presentationml.comments+xml"/>
  <Override PartName="/ppt/notesSlides/notesSlide5.xml" ContentType="application/vnd.openxmlformats-officedocument.presentationml.notesSlide+xml"/>
  <Override PartName="/ppt/comments/comment7.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8.xml" ContentType="application/vnd.openxmlformats-officedocument.presentationml.comments+xml"/>
  <Override PartName="/ppt/notesSlides/notesSlide8.xml" ContentType="application/vnd.openxmlformats-officedocument.presentationml.notesSlide+xml"/>
  <Override PartName="/ppt/comments/comment9.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0.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1.xml" ContentType="application/vnd.openxmlformats-officedocument.presentationml.comments+xml"/>
  <Override PartName="/ppt/notesSlides/notesSlide15.xml" ContentType="application/vnd.openxmlformats-officedocument.presentationml.notesSlide+xml"/>
  <Override PartName="/ppt/comments/comment1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4.xml" ContentType="application/vnd.openxmlformats-officedocument.presentationml.comments+xml"/>
  <Override PartName="/ppt/notesSlides/notesSlide21.xml" ContentType="application/vnd.openxmlformats-officedocument.presentationml.notesSlide+xml"/>
  <Override PartName="/ppt/comments/comment15.xml" ContentType="application/vnd.openxmlformats-officedocument.presentationml.comments+xml"/>
  <Override PartName="/ppt/notesSlides/notesSlide22.xml" ContentType="application/vnd.openxmlformats-officedocument.presentationml.notesSlide+xml"/>
  <Override PartName="/ppt/comments/comment16.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7.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8.xml" ContentType="application/vnd.openxmlformats-officedocument.presentationml.comments+xml"/>
  <Override PartName="/ppt/notesSlides/notesSlide30.xml" ContentType="application/vnd.openxmlformats-officedocument.presentationml.notesSlide+xml"/>
  <Override PartName="/ppt/comments/comment19.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20.xml" ContentType="application/vnd.openxmlformats-officedocument.presentationml.comments+xml"/>
  <Override PartName="/ppt/notesSlides/notesSlide38.xml" ContentType="application/vnd.openxmlformats-officedocument.presentationml.notesSlide+xml"/>
  <Override PartName="/ppt/comments/comment2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22.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23.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77" r:id="rId2"/>
    <p:sldMasterId id="2147483683" r:id="rId3"/>
  </p:sldMasterIdLst>
  <p:notesMasterIdLst>
    <p:notesMasterId r:id="rId54"/>
  </p:notesMasterIdLst>
  <p:sldIdLst>
    <p:sldId id="256" r:id="rId4"/>
    <p:sldId id="259" r:id="rId5"/>
    <p:sldId id="293" r:id="rId6"/>
    <p:sldId id="263" r:id="rId7"/>
    <p:sldId id="260" r:id="rId8"/>
    <p:sldId id="295" r:id="rId9"/>
    <p:sldId id="298" r:id="rId10"/>
    <p:sldId id="300" r:id="rId11"/>
    <p:sldId id="302" r:id="rId12"/>
    <p:sldId id="304" r:id="rId13"/>
    <p:sldId id="306" r:id="rId14"/>
    <p:sldId id="307" r:id="rId15"/>
    <p:sldId id="308" r:id="rId16"/>
    <p:sldId id="320" r:id="rId17"/>
    <p:sldId id="328" r:id="rId18"/>
    <p:sldId id="316" r:id="rId19"/>
    <p:sldId id="311" r:id="rId20"/>
    <p:sldId id="312" r:id="rId21"/>
    <p:sldId id="313" r:id="rId22"/>
    <p:sldId id="314" r:id="rId23"/>
    <p:sldId id="319" r:id="rId24"/>
    <p:sldId id="318" r:id="rId25"/>
    <p:sldId id="323" r:id="rId26"/>
    <p:sldId id="324" r:id="rId27"/>
    <p:sldId id="327" r:id="rId28"/>
    <p:sldId id="329" r:id="rId29"/>
    <p:sldId id="266" r:id="rId30"/>
    <p:sldId id="267" r:id="rId31"/>
    <p:sldId id="330" r:id="rId32"/>
    <p:sldId id="268" r:id="rId33"/>
    <p:sldId id="271" r:id="rId34"/>
    <p:sldId id="269" r:id="rId35"/>
    <p:sldId id="272" r:id="rId36"/>
    <p:sldId id="278" r:id="rId37"/>
    <p:sldId id="274" r:id="rId38"/>
    <p:sldId id="275" r:id="rId39"/>
    <p:sldId id="279" r:id="rId40"/>
    <p:sldId id="281" r:id="rId41"/>
    <p:sldId id="282" r:id="rId42"/>
    <p:sldId id="331" r:id="rId43"/>
    <p:sldId id="288" r:id="rId44"/>
    <p:sldId id="289" r:id="rId45"/>
    <p:sldId id="309" r:id="rId46"/>
    <p:sldId id="321" r:id="rId47"/>
    <p:sldId id="310" r:id="rId48"/>
    <p:sldId id="285" r:id="rId49"/>
    <p:sldId id="286" r:id="rId50"/>
    <p:sldId id="325" r:id="rId51"/>
    <p:sldId id="326" r:id="rId52"/>
    <p:sldId id="262" r:id="rId5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lvl1pPr>
    <a:lvl2pPr marL="0" marR="0" indent="34290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lvl2pPr>
    <a:lvl3pPr marL="0" marR="0" indent="68580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lvl3pPr>
    <a:lvl4pPr marL="0" marR="0" indent="102870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lvl4pPr>
    <a:lvl5pPr marL="0" marR="0" indent="137160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lvl5pPr>
    <a:lvl6pPr marL="0" marR="0" indent="171450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lvl6pPr>
    <a:lvl7pPr marL="0" marR="0" indent="205740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lvl7pPr>
    <a:lvl8pPr marL="0" marR="0" indent="240030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lvl8pPr>
    <a:lvl9pPr marL="0" marR="0" indent="274320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teef Burghouts" initials="SB [6]" lastIdx="1" clrIdx="6">
    <p:extLst/>
  </p:cmAuthor>
  <p:cmAuthor id="1" name="Steef Burghouts" initials="SB" lastIdx="1" clrIdx="0">
    <p:extLst/>
  </p:cmAuthor>
  <p:cmAuthor id="8" name="Chris van Beek" initials="CvB" lastIdx="34" clrIdx="7">
    <p:extLst/>
  </p:cmAuthor>
  <p:cmAuthor id="2" name="Steef Burghouts" initials="SB [2]" lastIdx="1" clrIdx="1">
    <p:extLst/>
  </p:cmAuthor>
  <p:cmAuthor id="3" name="Steef Burghouts" initials="SB [3]" lastIdx="1" clrIdx="2">
    <p:extLst/>
  </p:cmAuthor>
  <p:cmAuthor id="4" name="Steef Burghouts" initials="SB [4]" lastIdx="1" clrIdx="3">
    <p:extLst/>
  </p:cmAuthor>
  <p:cmAuthor id="5" name="Steef Burghouts" initials="SB [5]" lastIdx="1" clrIdx="4">
    <p:extLst/>
  </p:cmAuthor>
  <p:cmAuthor id="6" name="Frank Folsche" initials="FF" lastIdx="3"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7B018BB-80A7-4F77-B60F-C8B233D01FF8}" styleName="">
    <a:tblBg/>
    <a:wholeTbl>
      <a:tcTxStyle>
        <a:font>
          <a:latin typeface="Helvetica"/>
          <a:ea typeface="Helvetica"/>
          <a:cs typeface="Helvetica"/>
        </a:font>
        <a:srgbClr val="43A2BC"/>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a:ea typeface="Helvetica"/>
          <a:cs typeface="Helvetica"/>
        </a:font>
        <a:srgbClr val="43A2BC"/>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a:ea typeface="Helvetica"/>
          <a:cs typeface="Helvetica"/>
        </a:font>
        <a:srgbClr val="43A2BC"/>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a:ea typeface="Helvetica"/>
          <a:cs typeface="Helvetica"/>
        </a:font>
        <a:srgbClr val="43A2BC"/>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a:ea typeface="Helvetica"/>
          <a:cs typeface="Helvetica"/>
        </a:font>
        <a:srgbClr val="43A2BC"/>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a:ea typeface="Helvetica"/>
          <a:cs typeface="Helvetica"/>
        </a:font>
        <a:srgbClr val="43A2BC"/>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43A2BC"/>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43A2BC"/>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43A2BC"/>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a:ea typeface="Helvetica"/>
          <a:cs typeface="Helvetica"/>
        </a:font>
        <a:srgbClr val="43A2B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a:ea typeface="Helvetica"/>
          <a:cs typeface="Helvetica"/>
        </a:font>
        <a:srgbClr val="43A2BC"/>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00" autoAdjust="0"/>
    <p:restoredTop sz="79781" autoAdjust="0"/>
  </p:normalViewPr>
  <p:slideViewPr>
    <p:cSldViewPr snapToGrid="0">
      <p:cViewPr varScale="1">
        <p:scale>
          <a:sx n="18" d="100"/>
          <a:sy n="18" d="100"/>
        </p:scale>
        <p:origin x="184"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8" dt="2016-03-31T12:42:06.200" idx="1">
    <p:pos x="10" y="10"/>
    <p:text/>
    <p:extLst>
      <p:ext uri="{C676402C-5697-4E1C-873F-D02D1690AC5C}">
        <p15:threadingInfo xmlns:p15="http://schemas.microsoft.com/office/powerpoint/2012/main" timeZoneBias="-120"/>
      </p:ext>
    </p:extLst>
  </p:cm>
  <p:cm authorId="8" dt="2016-03-31T12:44:41.255" idx="5">
    <p:pos x="146" y="146"/>
    <p:text>Wat ik in het geheel nog mis is een soort van breadcrumb. Dat je kunt zien waar je in het verhaal zit. Dit kun je in de titels bijv. oplossen.</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8" dt="2016-03-31T13:08:44.493" idx="19">
    <p:pos x="10" y="10"/>
    <p:text>Leg hier namespaces en modules uit! Zeker in combinatie met de dependency management issues die javascript heeft</p:text>
    <p:extLst>
      <p:ext uri="{C676402C-5697-4E1C-873F-D02D1690AC5C}">
        <p15:threadingInfo xmlns:p15="http://schemas.microsoft.com/office/powerpoint/2012/main" timeZoneBias="-120"/>
      </p:ext>
    </p:extLst>
  </p:cm>
  <p:cm authorId="8" dt="2016-03-31T13:09:14.181" idx="20">
    <p:pos x="146" y="146"/>
    <p:text>vertel hier ook dat typescript ES6 features voor je abstraheert. Een heel mooi voorbeeld hiervan is het let keyword dat je gebruikt, of de for..of loop.</p:text>
    <p:extLst>
      <p:ext uri="{C676402C-5697-4E1C-873F-D02D1690AC5C}">
        <p15:threadingInfo xmlns:p15="http://schemas.microsoft.com/office/powerpoint/2012/main" timeZoneBias="-1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8" dt="2016-03-31T13:10:38.771" idx="21">
    <p:pos x="10" y="10"/>
    <p:text>Serverside mvc framework zou ik het noemen</p:text>
    <p:extLst>
      <p:ext uri="{C676402C-5697-4E1C-873F-D02D1690AC5C}">
        <p15:threadingInfo xmlns:p15="http://schemas.microsoft.com/office/powerpoint/2012/main" timeZoneBias="-1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8" dt="2016-03-31T13:14:22.160" idx="24">
    <p:pos x="3121" y="3267"/>
    <p:text>Dit klopt niet helemaal, iedere keer als een mvc server side app data nodig had, heeft de spa app dat ook. Het verschil is dat er geen hele roundtrip gedaan wordt waardoor er minder data heen en weer gaat.</p:text>
    <p:extLst>
      <p:ext uri="{C676402C-5697-4E1C-873F-D02D1690AC5C}">
        <p15:threadingInfo xmlns:p15="http://schemas.microsoft.com/office/powerpoint/2012/main" timeZoneBias="-1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8" dt="2016-03-31T13:12:00.470" idx="22">
    <p:pos x="10" y="10"/>
    <p:text>Vertel hier ook dat het meer is dan model MVW, het dwingt je applicatie architectuur in een vorm. Zorgt voor modules, services en testbaarheid.</p:text>
    <p:extLst>
      <p:ext uri="{C676402C-5697-4E1C-873F-D02D1690AC5C}">
        <p15:threadingInfo xmlns:p15="http://schemas.microsoft.com/office/powerpoint/2012/main" timeZoneBias="-120"/>
      </p:ext>
    </p:extLst>
  </p:cm>
  <p:cm authorId="8" dt="2016-03-31T13:15:24.773" idx="25">
    <p:pos x="7161" y="3843"/>
    <p:text>Waarom?</p:text>
    <p:extLst>
      <p:ext uri="{C676402C-5697-4E1C-873F-D02D1690AC5C}">
        <p15:threadingInfo xmlns:p15="http://schemas.microsoft.com/office/powerpoint/2012/main" timeZoneBias="-1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8" dt="2016-03-31T13:16:14.294" idx="26">
    <p:pos x="2656" y="2459"/>
    <p:text>Vertel dat angular html dus eigenlijk uitbreid met extra attributen en elementen. Dat noemen ze directives, en ze brengen presentatie logica naar html</p:text>
    <p:extLst>
      <p:ext uri="{C676402C-5697-4E1C-873F-D02D1690AC5C}">
        <p15:threadingInfo xmlns:p15="http://schemas.microsoft.com/office/powerpoint/2012/main" timeZoneBias="-1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6" dt="2016-03-28T19:18:36.337" idx="1">
    <p:pos x="10" y="10"/>
    <p:text>Je moet voor je services een interface defineren</p:text>
    <p:extLst>
      <p:ext uri="{C676402C-5697-4E1C-873F-D02D1690AC5C}">
        <p15:threadingInfo xmlns:p15="http://schemas.microsoft.com/office/powerpoint/2012/main" timeZoneBias="-120"/>
      </p:ext>
    </p:extLst>
  </p:cm>
  <p:cm authorId="6" dt="2016-03-28T19:20:08.800" idx="2">
    <p:pos x="10" y="146"/>
    <p:text>mmm kan sowieso nog wel wat handiger maar kunnen we het beter face to face over hebben</p:text>
    <p:extLst>
      <p:ext uri="{C676402C-5697-4E1C-873F-D02D1690AC5C}">
        <p15:threadingInfo xmlns:p15="http://schemas.microsoft.com/office/powerpoint/2012/main" timeZoneBias="-120">
          <p15:parentCm authorId="6" idx="1"/>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8" dt="2016-03-31T13:17:26.584" idx="27">
    <p:pos x="2691" y="2648"/>
    <p:text>Je ziet $scope hier niet? Ik zou dit uitbreiden met een voorbeeld van vroeger, dus de scope vullen met waardes, vs nu, dus controller as syntax in icm typscript. Dan kun je ook uitleggen dat de controller met die as syntax onderdeel wordt van de scope.</p:text>
    <p:extLst>
      <p:ext uri="{C676402C-5697-4E1C-873F-D02D1690AC5C}">
        <p15:threadingInfo xmlns:p15="http://schemas.microsoft.com/office/powerpoint/2012/main" timeZoneBias="-1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6-03-28T18:10:29.606" idx="1">
    <p:pos x="14609" y="4364"/>
    <p:text>Wat bedoel je hier precies mee? bower dependencies zijn toch vooral libraries?</p:text>
    <p:extLst>
      <p:ext uri="{C676402C-5697-4E1C-873F-D02D1690AC5C}">
        <p15:threadingInfo xmlns:p15="http://schemas.microsoft.com/office/powerpoint/2012/main" timeZoneBias="-120"/>
      </p:ext>
    </p:extLst>
  </p:cm>
  <p:cm authorId="6" dt="2016-03-28T19:21:44.526" idx="3">
    <p:pos x="14609" y="4500"/>
    <p:text>ja maar die libraries komen ergens vandaan dit is waar ze vandaan komen</p:text>
    <p:extLst>
      <p:ext uri="{C676402C-5697-4E1C-873F-D02D1690AC5C}">
        <p15:threadingInfo xmlns:p15="http://schemas.microsoft.com/office/powerpoint/2012/main" timeZoneBias="-120">
          <p15:parentCm authorId="1" idx="1"/>
        </p15:threadingInfo>
      </p:ext>
    </p:extLst>
  </p:cm>
  <p:cm authorId="7" dt="2016-03-28T19:54:20.776" idx="1">
    <p:pos x="14609" y="4636"/>
    <p:text>Ah ok, nu is het duidelijker</p:text>
    <p:extLst>
      <p:ext uri="{C676402C-5697-4E1C-873F-D02D1690AC5C}">
        <p15:threadingInfo xmlns:p15="http://schemas.microsoft.com/office/powerpoint/2012/main" timeZoneBias="-120">
          <p15:parentCm authorId="1" idx="1"/>
        </p15:threadingInfo>
      </p:ext>
    </p:extLst>
  </p:cm>
  <p:cm authorId="2" dt="2016-03-28T18:12:04.579" idx="1">
    <p:pos x="10" y="10"/>
    <p:text>Misschien leuk om bower logo erbij te plakken</p:text>
    <p:extLst>
      <p:ext uri="{C676402C-5697-4E1C-873F-D02D1690AC5C}">
        <p15:threadingInfo xmlns:p15="http://schemas.microsoft.com/office/powerpoint/2012/main" timeZoneBias="-120"/>
      </p:ext>
    </p:extLst>
  </p:cm>
  <p:cm authorId="3" dt="2016-03-28T18:12:54.669" idx="1">
    <p:pos x="146" y="146"/>
    <p:text>Misschien duidelijk maken waar de dependencies worden opgeslagen. </p:text>
    <p:extLst>
      <p:ext uri="{C676402C-5697-4E1C-873F-D02D1690AC5C}">
        <p15:threadingInfo xmlns:p15="http://schemas.microsoft.com/office/powerpoint/2012/main" timeZoneBias="-12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4" dt="2016-03-28T18:15:05.999" idx="1">
    <p:pos x="10" y="10"/>
    <p:text>Probeer iets met de uitlijning te doen</p:text>
    <p:extLst>
      <p:ext uri="{C676402C-5697-4E1C-873F-D02D1690AC5C}">
        <p15:threadingInfo xmlns:p15="http://schemas.microsoft.com/office/powerpoint/2012/main" timeZoneBias="-120"/>
      </p:ext>
    </p:extLst>
  </p:cm>
  <p:cm authorId="8" dt="2016-03-31T13:19:50.514" idx="28">
    <p:pos x="3387" y="2596"/>
    <p:text>Waarom?</p:text>
    <p:extLst>
      <p:ext uri="{C676402C-5697-4E1C-873F-D02D1690AC5C}">
        <p15:threadingInfo xmlns:p15="http://schemas.microsoft.com/office/powerpoint/2012/main" timeZoneBias="-120"/>
      </p:ext>
    </p:extLst>
  </p:cm>
  <p:cm authorId="8" dt="2016-03-31T13:20:05.861" idx="29">
    <p:pos x="3387" y="2732"/>
    <p:text>Waarom makkelijker dan grunt?</p:text>
    <p:extLst>
      <p:ext uri="{C676402C-5697-4E1C-873F-D02D1690AC5C}">
        <p15:threadingInfo xmlns:p15="http://schemas.microsoft.com/office/powerpoint/2012/main" timeZoneBias="-120">
          <p15:parentCm authorId="8" idx="28"/>
        </p15:threadingInfo>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5" dt="2016-03-28T18:16:37.548"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16-03-31T12:42:33.764" idx="2">
    <p:pos x="2029" y="3327"/>
    <p:text>Doe jezelf hier niet tekort! Noem jezelf gewoon Full-Stack .Net developer. Dat helpt om wat meer autoriteit/geloofwaardigheid te creeren.</p:text>
    <p:extLst>
      <p:ext uri="{C676402C-5697-4E1C-873F-D02D1690AC5C}">
        <p15:threadingInfo xmlns:p15="http://schemas.microsoft.com/office/powerpoint/2012/main" timeZoneBias="-12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8" dt="2016-03-31T13:27:02.964" idx="33">
    <p:pos x="5132" y="3138"/>
    <p:text>Wat is een testrunner precies? Leg uit dat karma voor je een html pagina genereert die je libs en je test framework laadt. je kunt bij de config van karma instellen of hij ze draait in phantom of chrome bijv.</p:text>
    <p:extLst>
      <p:ext uri="{C676402C-5697-4E1C-873F-D02D1690AC5C}">
        <p15:threadingInfo xmlns:p15="http://schemas.microsoft.com/office/powerpoint/2012/main" timeZoneBias="-12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8" dt="2016-03-31T13:25:08.875" idx="31">
    <p:pos x="6216" y="2760"/>
    <p:text>Dit zegt niet zoveel, ik maak hier wel altijd een aparte test folder per module met alle specs erin....</p:text>
    <p:extLst>
      <p:ext uri="{C676402C-5697-4E1C-873F-D02D1690AC5C}">
        <p15:threadingInfo xmlns:p15="http://schemas.microsoft.com/office/powerpoint/2012/main" timeZoneBias="-12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8" dt="2016-03-31T13:28:33.197" idx="34">
    <p:pos x="6706" y="4582"/>
    <p:text>Deze slide, zegt niet veel zonder plaatje of demo er meteen bij...</p:text>
    <p:extLst>
      <p:ext uri="{C676402C-5697-4E1C-873F-D02D1690AC5C}">
        <p15:threadingInfo xmlns:p15="http://schemas.microsoft.com/office/powerpoint/2012/main" timeZoneBias="-12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8" dt="2016-03-31T13:24:05.976" idx="30">
    <p:pos x="10" y="10"/>
    <p:text/>
    <p:extLst>
      <p:ext uri="{C676402C-5697-4E1C-873F-D02D1690AC5C}">
        <p15:threadingInfo xmlns:p15="http://schemas.microsoft.com/office/powerpoint/2012/main" timeZoneBias="-120"/>
      </p:ext>
    </p:extLst>
  </p:cm>
  <p:cm authorId="8" dt="2016-03-31T13:26:38.668" idx="32">
    <p:pos x="10" y="146"/>
    <p:text>Ik zou een demo doen van testen na het test verhaal, en linten na het lint verhaal. Dan kun je bij testen nog even goed op karma, gulp en syntax ingaan, loop die test goed na</p:text>
    <p:extLst>
      <p:ext uri="{C676402C-5697-4E1C-873F-D02D1690AC5C}">
        <p15:threadingInfo xmlns:p15="http://schemas.microsoft.com/office/powerpoint/2012/main" timeZoneBias="-120">
          <p15:parentCm authorId="8" idx="30"/>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8" dt="2016-03-31T12:43:34.108" idx="3">
    <p:pos x="10" y="10"/>
    <p:text>Mag ook wel wat meer, zorg dat je hier ook duidelijk maakt waarom je verstand hebt van wat je vertelt.</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8" dt="2016-03-31T12:44:23.155" idx="4">
    <p:pos x="8322" y="1728"/>
    <p:text>Is dit een vraag? Bedoel je alle soort web applicaties?? MVC pagina is niet corss-platform toch? Denk dat je hier wat specifieker moet zijn.</p:text>
    <p:extLst>
      <p:ext uri="{C676402C-5697-4E1C-873F-D02D1690AC5C}">
        <p15:threadingInfo xmlns:p15="http://schemas.microsoft.com/office/powerpoint/2012/main" timeZoneBias="-120"/>
      </p:ext>
    </p:extLst>
  </p:cm>
  <p:cm authorId="8" dt="2016-03-31T12:45:35.961" idx="6">
    <p:pos x="10" y="10"/>
    <p:text>Ik mis nog een slide met de opbouw van de presentatie, maak daarin duidelijk wat je waarom gaat vertellen en in welke volgorde</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8" dt="2016-03-31T12:47:56.275" idx="7">
    <p:pos x="-23" y="2"/>
    <p:text>Dit is een soort van opbow pagina,maar Summary is de foute naam, dat suggereert een samenvatting naderhand. Noem het Contents oid.</p:text>
    <p:extLst mod="1">
      <p:ext uri="{C676402C-5697-4E1C-873F-D02D1690AC5C}">
        <p15:threadingInfo xmlns:p15="http://schemas.microsoft.com/office/powerpoint/2012/main" timeZoneBias="-120"/>
      </p:ext>
    </p:extLst>
  </p:cm>
  <p:cm authorId="8" dt="2016-03-31T12:49:19.805" idx="8">
    <p:pos x="-23" y="138"/>
    <p:text>Mijn comment over opvouw eerder gaat over een opbouw slide voor de gehele presentatie. Deze slide gaat over een hoofdstuk</p:text>
    <p:extLst mod="1">
      <p:ext uri="{C676402C-5697-4E1C-873F-D02D1690AC5C}">
        <p15:threadingInfo xmlns:p15="http://schemas.microsoft.com/office/powerpoint/2012/main" timeZoneBias="-120">
          <p15:parentCm authorId="8" idx="7"/>
        </p15:threadingInfo>
      </p:ext>
    </p:extLst>
  </p:cm>
  <p:cm authorId="8" dt="2016-03-31T12:49:36.063" idx="9">
    <p:pos x="146" y="146"/>
    <p:text>Ook hier geldt, dat je eerder duidelijk moet maken dat het echt om SPA websites gaat. Javascript verliest een stukjewaarde bij server side generatie.</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8" dt="2016-03-31T12:51:59.646" idx="11">
    <p:pos x="2132" y="5846"/>
    <p:text>By all browsers zou ik er van maken. In IE kun je nog steeds vbscript gebruiken geloof ik, en dartium ondersteunt dart.</p:text>
    <p:extLst>
      <p:ext uri="{C676402C-5697-4E1C-873F-D02D1690AC5C}">
        <p15:threadingInfo xmlns:p15="http://schemas.microsoft.com/office/powerpoint/2012/main" timeZoneBias="-120"/>
      </p:ext>
    </p:extLst>
  </p:cm>
  <p:cm authorId="8" dt="2016-03-31T12:53:32.978" idx="12">
    <p:pos x="6740" y="3869"/>
    <p:text>Vergeet ook niet te vermelden dat javascript geen object georienteerde taal is. De meeste back-end talen zijn dat wel (Java, C#). Dit kan een opstopje zijn naar jullie front-end dev voor back-end devs punt.</p:text>
    <p:extLst>
      <p:ext uri="{C676402C-5697-4E1C-873F-D02D1690AC5C}">
        <p15:threadingInfo xmlns:p15="http://schemas.microsoft.com/office/powerpoint/2012/main" timeZoneBias="-120"/>
      </p:ext>
    </p:extLst>
  </p:cm>
  <p:cm authorId="8" dt="2016-03-31T12:55:56.330" idx="14">
    <p:pos x="10" y="10"/>
    <p:text>Vermeldt hier ook dat je front-ends wilt behandelen als een echte gestructureerde applicatie. javascript kent geen dependency management, dus onderhoudt wordt moeilijk.</p:text>
    <p:extLst>
      <p:ext uri="{C676402C-5697-4E1C-873F-D02D1690AC5C}">
        <p15:threadingInfo xmlns:p15="http://schemas.microsoft.com/office/powerpoint/2012/main" timeZoneBias="-120"/>
      </p:ext>
    </p:extLst>
  </p:cm>
  <p:cm authorId="8" dt="2016-03-31T12:57:59.917" idx="16">
    <p:pos x="146" y="146"/>
    <p:text>Dynamic typing maakt een taal een stuk krachtiger, het is met name de tooling en de ontwikkelaar die er veel moeite mee heeft, sterke typering zorgt voor betere tooling. Je zult vragen krijgen waarom we liever static typing hebben.</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8" dt="2016-03-31T12:55:05.375" idx="13">
    <p:pos x="7325" y="1728"/>
    <p:text>Ook hier OO vermelden,</p:text>
    <p:extLst>
      <p:ext uri="{C676402C-5697-4E1C-873F-D02D1690AC5C}">
        <p15:threadingInfo xmlns:p15="http://schemas.microsoft.com/office/powerpoint/2012/main" timeZoneBias="-120"/>
      </p:ext>
    </p:extLst>
  </p:cm>
  <p:cm authorId="8" dt="2016-03-31T12:56:52.823" idx="15">
    <p:pos x="7325" y="1864"/>
    <p:text>Dependency management</p:text>
    <p:extLst>
      <p:ext uri="{C676402C-5697-4E1C-873F-D02D1690AC5C}">
        <p15:threadingInfo xmlns:p15="http://schemas.microsoft.com/office/powerpoint/2012/main" timeZoneBias="-120">
          <p15:parentCm authorId="8" idx="13"/>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8" dt="2016-03-31T12:59:37.464" idx="17">
    <p:pos x="4427" y="2751"/>
    <p:text>Het is juist een superset :)</p:text>
    <p:extLst>
      <p:ext uri="{C676402C-5697-4E1C-873F-D02D1690AC5C}">
        <p15:threadingInfo xmlns:p15="http://schemas.microsoft.com/office/powerpoint/2012/main" timeZoneBias="-120"/>
      </p:ext>
    </p:extLst>
  </p:cm>
  <p:cm authorId="8" dt="2016-03-31T13:13:21.608" idx="23">
    <p:pos x="6207" y="3654"/>
    <p:text>Why?</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8" dt="2016-03-31T13:00:20.977" idx="18">
    <p:pos x="5132" y="1728"/>
    <p:text>Superset. Het is javascript++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1143000" y="685800"/>
            <a:ext cx="4572000" cy="3429000"/>
          </a:xfrm>
          <a:prstGeom prst="rect">
            <a:avLst/>
          </a:prstGeom>
        </p:spPr>
        <p:txBody>
          <a:bodyPr/>
          <a:lstStyle/>
          <a:p>
            <a:endParaRPr/>
          </a:p>
        </p:txBody>
      </p:sp>
      <p:sp>
        <p:nvSpPr>
          <p:cNvPr id="88" name="Shape 8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03396589"/>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Dart_(programming_language)#cite_note-5" TargetMode="External"/><Relationship Id="rId13" Type="http://schemas.openxmlformats.org/officeDocument/2006/relationships/hyperlink" Target="https://en.wikipedia.org/wiki/Object-oriented_programming" TargetMode="External"/><Relationship Id="rId18" Type="http://schemas.openxmlformats.org/officeDocument/2006/relationships/hyperlink" Target="https://en.wikipedia.org/wiki/Interface_(object-oriented_programming)" TargetMode="External"/><Relationship Id="rId3" Type="http://schemas.openxmlformats.org/officeDocument/2006/relationships/hyperlink" Target="https://en.wikipedia.org/wiki/Anders_Hejlsberg" TargetMode="External"/><Relationship Id="rId21" Type="http://schemas.openxmlformats.org/officeDocument/2006/relationships/hyperlink" Target="https://en.wikipedia.org/wiki/Reification_(computer_science)" TargetMode="External"/><Relationship Id="rId7" Type="http://schemas.openxmlformats.org/officeDocument/2006/relationships/hyperlink" Target="https://en.wikipedia.org/wiki/Internet_of_Things" TargetMode="External"/><Relationship Id="rId12" Type="http://schemas.openxmlformats.org/officeDocument/2006/relationships/hyperlink" Target="https://en.wikipedia.org/wiki/Single_inheritance" TargetMode="External"/><Relationship Id="rId17" Type="http://schemas.openxmlformats.org/officeDocument/2006/relationships/hyperlink" Target="https://en.wikipedia.org/wiki/Native_code" TargetMode="External"/><Relationship Id="rId2" Type="http://schemas.openxmlformats.org/officeDocument/2006/relationships/slide" Target="../slides/slide8.xml"/><Relationship Id="rId16" Type="http://schemas.openxmlformats.org/officeDocument/2006/relationships/hyperlink" Target="https://en.wikipedia.org/wiki/JavaScript" TargetMode="External"/><Relationship Id="rId20" Type="http://schemas.openxmlformats.org/officeDocument/2006/relationships/hyperlink" Target="https://en.wikipedia.org/wiki/Abstract_class" TargetMode="External"/><Relationship Id="rId1" Type="http://schemas.openxmlformats.org/officeDocument/2006/relationships/notesMaster" Target="../notesMasters/notesMaster1.xml"/><Relationship Id="rId6" Type="http://schemas.openxmlformats.org/officeDocument/2006/relationships/hyperlink" Target="https://en.wikipedia.org/wiki/Dart_(programming_language)#cite_note-4" TargetMode="External"/><Relationship Id="rId11" Type="http://schemas.openxmlformats.org/officeDocument/2006/relationships/hyperlink" Target="https://en.wikipedia.org/wiki/Class-based_programming" TargetMode="External"/><Relationship Id="rId5" Type="http://schemas.openxmlformats.org/officeDocument/2006/relationships/hyperlink" Target="https://en.wikipedia.org/wiki/Google" TargetMode="External"/><Relationship Id="rId15" Type="http://schemas.openxmlformats.org/officeDocument/2006/relationships/hyperlink" Target="https://en.wikipedia.org/wiki/Syntax_(programming_languages)" TargetMode="External"/><Relationship Id="rId23" Type="http://schemas.openxmlformats.org/officeDocument/2006/relationships/hyperlink" Target="https://en.wikipedia.org/wiki/Optional_typing" TargetMode="External"/><Relationship Id="rId10" Type="http://schemas.openxmlformats.org/officeDocument/2006/relationships/hyperlink" Target="https://en.wikipedia.org/wiki/BSD_licenses" TargetMode="External"/><Relationship Id="rId19" Type="http://schemas.openxmlformats.org/officeDocument/2006/relationships/hyperlink" Target="https://en.wikipedia.org/wiki/Mixin" TargetMode="External"/><Relationship Id="rId4" Type="http://schemas.openxmlformats.org/officeDocument/2006/relationships/hyperlink" Target="https://en.wikipedia.org/wiki/General-purpose_programming_language" TargetMode="External"/><Relationship Id="rId9" Type="http://schemas.openxmlformats.org/officeDocument/2006/relationships/hyperlink" Target="https://en.wikipedia.org/wiki/Open-source_software" TargetMode="External"/><Relationship Id="rId14" Type="http://schemas.openxmlformats.org/officeDocument/2006/relationships/hyperlink" Target="https://en.wikipedia.org/wiki/C_(programming_language)" TargetMode="External"/><Relationship Id="rId22" Type="http://schemas.openxmlformats.org/officeDocument/2006/relationships/hyperlink" Target="https://en.wikipedia.org/wiki/Generic_programm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Alles</a:t>
            </a:r>
            <a:r>
              <a:rPr lang="en-US" dirty="0"/>
              <a:t> </a:t>
            </a:r>
            <a:r>
              <a:rPr lang="en-US" dirty="0" err="1"/>
              <a:t>komt</a:t>
            </a:r>
            <a:r>
              <a:rPr lang="en-US" dirty="0"/>
              <a:t> op </a:t>
            </a:r>
            <a:r>
              <a:rPr lang="en-US" dirty="0" err="1"/>
              <a:t>github</a:t>
            </a:r>
            <a:r>
              <a:rPr lang="en-US" dirty="0"/>
              <a:t> </a:t>
            </a:r>
            <a:r>
              <a:rPr lang="en-US" dirty="0" err="1"/>
              <a:t>te</a:t>
            </a:r>
            <a:r>
              <a:rPr lang="en-US" dirty="0"/>
              <a:t> </a:t>
            </a:r>
            <a:r>
              <a:rPr lang="en-US" dirty="0" err="1"/>
              <a:t>staan</a:t>
            </a:r>
            <a:endParaRPr lang="en-US" dirty="0"/>
          </a:p>
        </p:txBody>
      </p:sp>
    </p:spTree>
    <p:extLst>
      <p:ext uri="{BB962C8B-B14F-4D97-AF65-F5344CB8AC3E}">
        <p14:creationId xmlns:p14="http://schemas.microsoft.com/office/powerpoint/2010/main" val="2048972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err="1"/>
              <a:t>Refactor</a:t>
            </a:r>
            <a:r>
              <a:rPr lang="nl-NL" dirty="0"/>
              <a:t> “classic javascript” </a:t>
            </a:r>
            <a:r>
              <a:rPr lang="nl-NL" dirty="0" err="1"/>
              <a:t>to</a:t>
            </a:r>
            <a:r>
              <a:rPr lang="nl-NL" dirty="0"/>
              <a:t> typescript:</a:t>
            </a:r>
          </a:p>
          <a:p>
            <a:endParaRPr lang="nl-NL" dirty="0"/>
          </a:p>
          <a:p>
            <a:r>
              <a:rPr lang="nl-NL"/>
              <a:t>class </a:t>
            </a:r>
            <a:r>
              <a:rPr lang="nl-NL" dirty="0" err="1"/>
              <a:t>Greeter</a:t>
            </a:r>
            <a:r>
              <a:rPr lang="nl-NL" dirty="0"/>
              <a:t> {					</a:t>
            </a:r>
            <a:r>
              <a:rPr lang="nl-NL"/>
              <a:t>	</a:t>
            </a:r>
            <a:endParaRPr lang="nl-NL" dirty="0"/>
          </a:p>
          <a:p>
            <a:r>
              <a:rPr lang="nl-NL" dirty="0"/>
              <a:t>	</a:t>
            </a:r>
            <a:r>
              <a:rPr lang="nl-NL"/>
              <a:t>constructor(public </a:t>
            </a:r>
            <a:r>
              <a:rPr lang="nl-NL" dirty="0" err="1"/>
              <a:t>greeting</a:t>
            </a:r>
            <a:r>
              <a:rPr lang="nl-NL" dirty="0"/>
              <a:t>: string</a:t>
            </a:r>
            <a:r>
              <a:rPr lang="nl-NL"/>
              <a:t>) </a:t>
            </a:r>
            <a:r>
              <a:rPr lang="nl-NL" dirty="0"/>
              <a:t>{}				</a:t>
            </a:r>
          </a:p>
          <a:p>
            <a:endParaRPr lang="nl-NL" dirty="0"/>
          </a:p>
          <a:p>
            <a:r>
              <a:rPr lang="nl-NL"/>
              <a:t>	public </a:t>
            </a:r>
            <a:r>
              <a:rPr lang="nl-NL" dirty="0" err="1"/>
              <a:t>greet</a:t>
            </a:r>
            <a:r>
              <a:rPr lang="nl-NL" dirty="0"/>
              <a:t>(): string {		</a:t>
            </a:r>
            <a:r>
              <a:rPr lang="nl-NL"/>
              <a:t>	</a:t>
            </a:r>
            <a:endParaRPr lang="nl-NL" dirty="0"/>
          </a:p>
          <a:p>
            <a:r>
              <a:rPr lang="nl-NL" dirty="0"/>
              <a:t>		</a:t>
            </a:r>
            <a:r>
              <a:rPr lang="nl-NL"/>
              <a:t>return </a:t>
            </a:r>
            <a:r>
              <a:rPr lang="nl-NL" dirty="0"/>
              <a:t>"</a:t>
            </a:r>
            <a:r>
              <a:rPr lang="nl-NL" dirty="0" err="1"/>
              <a:t>hello</a:t>
            </a:r>
            <a:r>
              <a:rPr lang="nl-NL" dirty="0"/>
              <a:t> " + </a:t>
            </a:r>
            <a:r>
              <a:rPr lang="nl-NL" dirty="0" err="1"/>
              <a:t>this.greeting</a:t>
            </a:r>
            <a:r>
              <a:rPr lang="nl-NL" dirty="0"/>
              <a:t>;	</a:t>
            </a:r>
            <a:r>
              <a:rPr lang="nl-NL"/>
              <a:t>	</a:t>
            </a:r>
            <a:endParaRPr lang="nl-NL" dirty="0"/>
          </a:p>
          <a:p>
            <a:r>
              <a:rPr lang="nl-NL" dirty="0"/>
              <a:t>	</a:t>
            </a:r>
            <a:r>
              <a:rPr lang="nl-NL"/>
              <a:t>}	</a:t>
            </a:r>
            <a:endParaRPr lang="nl-NL" dirty="0"/>
          </a:p>
          <a:p>
            <a:r>
              <a:rPr lang="nl-NL"/>
              <a:t>}</a:t>
            </a:r>
            <a:r>
              <a:rPr lang="nl-NL" dirty="0"/>
              <a:t>	</a:t>
            </a:r>
            <a:r>
              <a:rPr lang="nl-NL"/>
              <a:t>	</a:t>
            </a:r>
            <a:endParaRPr lang="nl-NL" dirty="0"/>
          </a:p>
          <a:p>
            <a:endParaRPr lang="nl-NL" dirty="0"/>
          </a:p>
          <a:p>
            <a:r>
              <a:rPr lang="nl-NL"/>
              <a:t>class </a:t>
            </a:r>
            <a:r>
              <a:rPr lang="nl-NL" dirty="0" err="1"/>
              <a:t>SadGreeter</a:t>
            </a:r>
            <a:r>
              <a:rPr lang="nl-NL" dirty="0"/>
              <a:t> </a:t>
            </a:r>
            <a:r>
              <a:rPr lang="nl-NL" dirty="0" err="1"/>
              <a:t>extends</a:t>
            </a:r>
            <a:r>
              <a:rPr lang="nl-NL" dirty="0"/>
              <a:t> </a:t>
            </a:r>
            <a:r>
              <a:rPr lang="nl-NL" dirty="0" err="1"/>
              <a:t>Greeter</a:t>
            </a:r>
            <a:r>
              <a:rPr lang="nl-NL" dirty="0"/>
              <a:t> {			</a:t>
            </a:r>
            <a:r>
              <a:rPr lang="nl-NL"/>
              <a:t>	</a:t>
            </a:r>
            <a:endParaRPr lang="nl-NL" dirty="0"/>
          </a:p>
          <a:p>
            <a:r>
              <a:rPr lang="nl-NL" dirty="0"/>
              <a:t>	</a:t>
            </a:r>
            <a:r>
              <a:rPr lang="nl-NL"/>
              <a:t>public </a:t>
            </a:r>
            <a:r>
              <a:rPr lang="nl-NL" dirty="0" err="1"/>
              <a:t>greet</a:t>
            </a:r>
            <a:r>
              <a:rPr lang="nl-NL" dirty="0"/>
              <a:t>(): string {		</a:t>
            </a:r>
            <a:r>
              <a:rPr lang="nl-NL"/>
              <a:t>	</a:t>
            </a:r>
            <a:endParaRPr lang="nl-NL" dirty="0"/>
          </a:p>
          <a:p>
            <a:r>
              <a:rPr lang="nl-NL" dirty="0"/>
              <a:t>		</a:t>
            </a:r>
            <a:r>
              <a:rPr lang="nl-NL"/>
              <a:t>return </a:t>
            </a:r>
            <a:r>
              <a:rPr lang="nl-NL" dirty="0"/>
              <a:t>"bye " + </a:t>
            </a:r>
            <a:r>
              <a:rPr lang="nl-NL" dirty="0" err="1"/>
              <a:t>this.greeting</a:t>
            </a:r>
            <a:r>
              <a:rPr lang="nl-NL" dirty="0"/>
              <a:t>;	</a:t>
            </a:r>
            <a:r>
              <a:rPr lang="nl-NL"/>
              <a:t>	</a:t>
            </a:r>
            <a:endParaRPr lang="nl-NL" dirty="0"/>
          </a:p>
          <a:p>
            <a:r>
              <a:rPr lang="nl-NL" dirty="0"/>
              <a:t>	</a:t>
            </a:r>
            <a:r>
              <a:rPr lang="nl-NL"/>
              <a:t>}	</a:t>
            </a:r>
            <a:endParaRPr lang="nl-NL" dirty="0"/>
          </a:p>
          <a:p>
            <a:r>
              <a:rPr lang="nl-NL"/>
              <a:t>}</a:t>
            </a:r>
            <a:endParaRPr lang="nl-NL" dirty="0"/>
          </a:p>
          <a:p>
            <a:r>
              <a:rPr lang="nl-NL" dirty="0"/>
              <a:t>let </a:t>
            </a:r>
            <a:r>
              <a:rPr lang="nl-NL" dirty="0" err="1"/>
              <a:t>greeter</a:t>
            </a:r>
            <a:r>
              <a:rPr lang="nl-NL" dirty="0"/>
              <a:t> = new </a:t>
            </a:r>
            <a:r>
              <a:rPr lang="nl-NL" dirty="0" err="1"/>
              <a:t>Greeter</a:t>
            </a:r>
            <a:r>
              <a:rPr lang="nl-NL" dirty="0"/>
              <a:t>("</a:t>
            </a:r>
            <a:r>
              <a:rPr lang="nl-NL" dirty="0" err="1"/>
              <a:t>world</a:t>
            </a:r>
            <a:r>
              <a:rPr lang="nl-NL" dirty="0"/>
              <a:t>"); </a:t>
            </a:r>
          </a:p>
        </p:txBody>
      </p:sp>
    </p:spTree>
    <p:extLst>
      <p:ext uri="{BB962C8B-B14F-4D97-AF65-F5344CB8AC3E}">
        <p14:creationId xmlns:p14="http://schemas.microsoft.com/office/powerpoint/2010/main" val="1255945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Lucida Grande"/>
                <a:ea typeface="Lucida Grande"/>
                <a:cs typeface="Lucida Grande"/>
                <a:sym typeface="Lucida Grande"/>
              </a:rPr>
              <a:t>Namespaces are simply named JavaScript objects in the global namespace.</a:t>
            </a:r>
          </a:p>
          <a:p>
            <a:endParaRPr lang="en-US" sz="2200" b="0" i="0" dirty="0">
              <a:effectLst/>
              <a:latin typeface="Lucida Grande"/>
              <a:ea typeface="Lucida Grande"/>
              <a:cs typeface="Lucida Grande"/>
              <a:sym typeface="Lucida Grande"/>
            </a:endParaRPr>
          </a:p>
          <a:p>
            <a:r>
              <a:rPr lang="en-US" sz="2200" b="0" i="0" dirty="0">
                <a:effectLst/>
                <a:latin typeface="Lucida Grande"/>
                <a:ea typeface="Lucida Grande"/>
                <a:cs typeface="Lucida Grande"/>
                <a:sym typeface="Lucida Grande"/>
              </a:rPr>
              <a:t>Everything in a </a:t>
            </a:r>
            <a:r>
              <a:rPr lang="en-US" dirty="0"/>
              <a:t>class</a:t>
            </a:r>
            <a:r>
              <a:rPr lang="en-US" sz="2200" b="0" i="0" dirty="0">
                <a:effectLst/>
                <a:latin typeface="Lucida Grande"/>
                <a:ea typeface="Lucida Grande"/>
                <a:cs typeface="Lucida Grande"/>
                <a:sym typeface="Lucida Grande"/>
              </a:rPr>
              <a:t> is </a:t>
            </a:r>
            <a:r>
              <a:rPr lang="en-US" dirty="0"/>
              <a:t>public</a:t>
            </a:r>
            <a:r>
              <a:rPr lang="en-US" sz="2200" b="0" i="0" dirty="0">
                <a:effectLst/>
                <a:latin typeface="Lucida Grande"/>
                <a:ea typeface="Lucida Grande"/>
                <a:cs typeface="Lucida Grande"/>
                <a:sym typeface="Lucida Grande"/>
              </a:rPr>
              <a:t> if not specified. Everything in a </a:t>
            </a:r>
            <a:r>
              <a:rPr lang="en-US" dirty="0"/>
              <a:t>module</a:t>
            </a:r>
            <a:r>
              <a:rPr lang="en-US" sz="2200" b="0" i="0" dirty="0">
                <a:effectLst/>
                <a:latin typeface="Lucida Grande"/>
                <a:ea typeface="Lucida Grande"/>
                <a:cs typeface="Lucida Grande"/>
                <a:sym typeface="Lucida Grande"/>
              </a:rPr>
              <a:t> is private unless </a:t>
            </a:r>
            <a:r>
              <a:rPr lang="en-US" dirty="0"/>
              <a:t>export</a:t>
            </a:r>
            <a:r>
              <a:rPr lang="en-US" sz="2200" b="0" i="0" dirty="0">
                <a:effectLst/>
                <a:latin typeface="Lucida Grande"/>
                <a:ea typeface="Lucida Grande"/>
                <a:cs typeface="Lucida Grande"/>
                <a:sym typeface="Lucida Grande"/>
              </a:rPr>
              <a:t> keyword is used.</a:t>
            </a:r>
          </a:p>
          <a:p>
            <a:endParaRPr lang="nl-NL" dirty="0"/>
          </a:p>
        </p:txBody>
      </p:sp>
    </p:spTree>
    <p:extLst>
      <p:ext uri="{BB962C8B-B14F-4D97-AF65-F5344CB8AC3E}">
        <p14:creationId xmlns:p14="http://schemas.microsoft.com/office/powerpoint/2010/main" val="3647790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a:t>skip?</a:t>
            </a:r>
            <a:r>
              <a:rPr lang="nl-NL" baseline="0" dirty="0"/>
              <a:t> </a:t>
            </a:r>
          </a:p>
          <a:p>
            <a:endParaRPr lang="nl-NL" baseline="0" dirty="0"/>
          </a:p>
          <a:p>
            <a:r>
              <a:rPr lang="nl-NL" baseline="0" dirty="0"/>
              <a:t>Typescript “interface” </a:t>
            </a:r>
            <a:r>
              <a:rPr lang="nl-NL" baseline="0" dirty="0" err="1"/>
              <a:t>for</a:t>
            </a:r>
            <a:r>
              <a:rPr lang="nl-NL" baseline="0" dirty="0"/>
              <a:t> javascript </a:t>
            </a:r>
            <a:r>
              <a:rPr lang="nl-NL" baseline="0" dirty="0" err="1"/>
              <a:t>libraries</a:t>
            </a:r>
            <a:endParaRPr lang="nl-NL" dirty="0"/>
          </a:p>
        </p:txBody>
      </p:sp>
    </p:spTree>
    <p:extLst>
      <p:ext uri="{BB962C8B-B14F-4D97-AF65-F5344CB8AC3E}">
        <p14:creationId xmlns:p14="http://schemas.microsoft.com/office/powerpoint/2010/main" val="2041448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4203165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nl-NL" baseline="0" dirty="0"/>
              <a:t>  </a:t>
            </a:r>
            <a:r>
              <a:rPr lang="nl-NL" baseline="0" dirty="0" err="1"/>
              <a:t>Conventional</a:t>
            </a:r>
            <a:r>
              <a:rPr lang="nl-NL" baseline="0" dirty="0"/>
              <a:t> MVC </a:t>
            </a:r>
            <a:r>
              <a:rPr lang="nl-NL" baseline="0" dirty="0" err="1"/>
              <a:t>frameworks</a:t>
            </a:r>
            <a:r>
              <a:rPr lang="nl-NL" baseline="0" dirty="0"/>
              <a:t> </a:t>
            </a:r>
            <a:r>
              <a:rPr lang="nl-NL" baseline="0" dirty="0" err="1"/>
              <a:t>require</a:t>
            </a:r>
            <a:r>
              <a:rPr lang="nl-NL" baseline="0" dirty="0"/>
              <a:t> </a:t>
            </a:r>
            <a:r>
              <a:rPr lang="nl-NL" baseline="0" dirty="0" err="1"/>
              <a:t>to</a:t>
            </a:r>
            <a:r>
              <a:rPr lang="nl-NL" baseline="0" dirty="0"/>
              <a:t> do a </a:t>
            </a:r>
            <a:r>
              <a:rPr lang="nl-NL" baseline="0" dirty="0" err="1"/>
              <a:t>roundtrip</a:t>
            </a:r>
            <a:r>
              <a:rPr lang="nl-NL" baseline="0" dirty="0"/>
              <a:t> </a:t>
            </a:r>
            <a:r>
              <a:rPr lang="nl-NL" baseline="0" dirty="0" err="1"/>
              <a:t>to</a:t>
            </a:r>
            <a:r>
              <a:rPr lang="nl-NL" baseline="0" dirty="0"/>
              <a:t> </a:t>
            </a:r>
            <a:r>
              <a:rPr lang="nl-NL" baseline="0" dirty="0" err="1"/>
              <a:t>the</a:t>
            </a:r>
            <a:r>
              <a:rPr lang="nl-NL" baseline="0" dirty="0"/>
              <a:t> server at </a:t>
            </a:r>
            <a:r>
              <a:rPr lang="nl-NL" baseline="0" dirty="0" err="1"/>
              <a:t>every</a:t>
            </a:r>
            <a:r>
              <a:rPr lang="nl-NL" baseline="0" dirty="0"/>
              <a:t> state change. </a:t>
            </a:r>
            <a:r>
              <a:rPr lang="nl-NL" baseline="0" dirty="0" err="1"/>
              <a:t>Not</a:t>
            </a:r>
            <a:r>
              <a:rPr lang="nl-NL" baseline="0" dirty="0"/>
              <a:t> </a:t>
            </a:r>
            <a:r>
              <a:rPr lang="nl-NL" baseline="0" dirty="0" err="1"/>
              <a:t>very</a:t>
            </a:r>
            <a:r>
              <a:rPr lang="nl-NL" baseline="0" dirty="0"/>
              <a:t> </a:t>
            </a:r>
            <a:r>
              <a:rPr lang="nl-NL" baseline="0" dirty="0" err="1"/>
              <a:t>responsive</a:t>
            </a:r>
            <a:r>
              <a:rPr lang="nl-NL" baseline="0" dirty="0"/>
              <a:t> </a:t>
            </a:r>
            <a:r>
              <a:rPr lang="nl-NL" baseline="0" dirty="0" err="1"/>
              <a:t>and</a:t>
            </a:r>
            <a:r>
              <a:rPr lang="nl-NL" baseline="0" dirty="0"/>
              <a:t> </a:t>
            </a:r>
            <a:r>
              <a:rPr lang="nl-NL" baseline="0" dirty="0" err="1"/>
              <a:t>doesn’t</a:t>
            </a:r>
            <a:r>
              <a:rPr lang="nl-NL" baseline="0" dirty="0"/>
              <a:t> </a:t>
            </a:r>
            <a:r>
              <a:rPr lang="nl-NL" baseline="0" dirty="0" err="1"/>
              <a:t>create</a:t>
            </a:r>
            <a:r>
              <a:rPr lang="nl-NL" baseline="0" dirty="0"/>
              <a:t> a </a:t>
            </a:r>
            <a:r>
              <a:rPr lang="nl-NL" baseline="0" dirty="0" err="1"/>
              <a:t>fluid</a:t>
            </a:r>
            <a:r>
              <a:rPr lang="nl-NL" baseline="0" dirty="0"/>
              <a:t> </a:t>
            </a:r>
            <a:r>
              <a:rPr lang="nl-NL" baseline="0" dirty="0" err="1"/>
              <a:t>experience</a:t>
            </a:r>
            <a:r>
              <a:rPr lang="nl-NL" baseline="0" dirty="0"/>
              <a:t>.</a:t>
            </a:r>
            <a:endParaRPr lang="nl-NL" dirty="0"/>
          </a:p>
        </p:txBody>
      </p:sp>
    </p:spTree>
    <p:extLst>
      <p:ext uri="{BB962C8B-B14F-4D97-AF65-F5344CB8AC3E}">
        <p14:creationId xmlns:p14="http://schemas.microsoft.com/office/powerpoint/2010/main" val="415404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nl-NL" dirty="0" err="1"/>
              <a:t>To</a:t>
            </a:r>
            <a:r>
              <a:rPr lang="nl-NL" baseline="0" dirty="0"/>
              <a:t> relax </a:t>
            </a:r>
            <a:r>
              <a:rPr lang="nl-NL" baseline="0" dirty="0" err="1"/>
              <a:t>from</a:t>
            </a:r>
            <a:r>
              <a:rPr lang="nl-NL" baseline="0" dirty="0"/>
              <a:t> </a:t>
            </a:r>
            <a:r>
              <a:rPr lang="nl-NL" baseline="0" dirty="0" err="1"/>
              <a:t>all</a:t>
            </a:r>
            <a:r>
              <a:rPr lang="nl-NL" baseline="0" dirty="0"/>
              <a:t> </a:t>
            </a:r>
            <a:r>
              <a:rPr lang="nl-NL" baseline="0" dirty="0" err="1"/>
              <a:t>those</a:t>
            </a:r>
            <a:r>
              <a:rPr lang="nl-NL" baseline="0" dirty="0"/>
              <a:t> </a:t>
            </a:r>
            <a:r>
              <a:rPr lang="nl-NL" baseline="0" dirty="0" err="1"/>
              <a:t>roundtrips</a:t>
            </a:r>
            <a:r>
              <a:rPr lang="nl-NL" baseline="0" dirty="0"/>
              <a:t>, </a:t>
            </a:r>
            <a:r>
              <a:rPr lang="nl-NL" baseline="0" dirty="0" err="1"/>
              <a:t>the</a:t>
            </a:r>
            <a:r>
              <a:rPr lang="nl-NL" baseline="0" dirty="0"/>
              <a:t> SPA </a:t>
            </a:r>
            <a:r>
              <a:rPr lang="nl-NL" baseline="0" dirty="0" err="1"/>
              <a:t>framework</a:t>
            </a:r>
            <a:r>
              <a:rPr lang="nl-NL" baseline="0" dirty="0"/>
              <a:t> is </a:t>
            </a:r>
            <a:r>
              <a:rPr lang="nl-NL" baseline="0" dirty="0" err="1"/>
              <a:t>introduced</a:t>
            </a:r>
            <a:endParaRPr lang="nl-NL" baseline="0" dirty="0"/>
          </a:p>
          <a:p>
            <a:pPr marL="0" marR="0" indent="0" defTabSz="584200" eaLnBrk="1" fontAlgn="auto" latinLnBrk="0" hangingPunct="1">
              <a:lnSpc>
                <a:spcPct val="100000"/>
              </a:lnSpc>
              <a:spcBef>
                <a:spcPts val="0"/>
              </a:spcBef>
              <a:spcAft>
                <a:spcPts val="0"/>
              </a:spcAft>
              <a:buClrTx/>
              <a:buSzTx/>
              <a:buFontTx/>
              <a:buNone/>
              <a:tabLst/>
              <a:defRPr/>
            </a:pPr>
            <a:endParaRPr lang="nl-NL" baseline="0" dirty="0"/>
          </a:p>
          <a:p>
            <a:pPr marL="0" marR="0" indent="0" defTabSz="58420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a:t>
            </a:r>
            <a:r>
              <a:rPr lang="nl-NL" baseline="0" dirty="0" err="1"/>
              <a:t>the</a:t>
            </a:r>
            <a:r>
              <a:rPr lang="nl-NL" baseline="0" dirty="0"/>
              <a:t> UI logic is </a:t>
            </a:r>
            <a:r>
              <a:rPr lang="nl-NL" baseline="0" dirty="0" err="1"/>
              <a:t>executed</a:t>
            </a:r>
            <a:r>
              <a:rPr lang="nl-NL" baseline="0" dirty="0"/>
              <a:t> on </a:t>
            </a:r>
            <a:r>
              <a:rPr lang="nl-NL" baseline="0" dirty="0" err="1"/>
              <a:t>the</a:t>
            </a:r>
            <a:r>
              <a:rPr lang="nl-NL" baseline="0" dirty="0"/>
              <a:t> </a:t>
            </a:r>
            <a:r>
              <a:rPr lang="nl-NL" baseline="0" dirty="0" err="1"/>
              <a:t>client</a:t>
            </a:r>
            <a:r>
              <a:rPr lang="nl-NL" baseline="0" dirty="0"/>
              <a:t>.</a:t>
            </a:r>
            <a:endParaRPr lang="nl-NL" dirty="0"/>
          </a:p>
          <a:p>
            <a:endParaRPr lang="nl-NL" dirty="0"/>
          </a:p>
          <a:p>
            <a:r>
              <a:rPr lang="nl-NL" dirty="0"/>
              <a:t>iedere keer als een </a:t>
            </a:r>
            <a:r>
              <a:rPr lang="nl-NL" dirty="0" err="1"/>
              <a:t>mvc</a:t>
            </a:r>
            <a:r>
              <a:rPr lang="nl-NL" dirty="0"/>
              <a:t> server side </a:t>
            </a:r>
            <a:r>
              <a:rPr lang="nl-NL" dirty="0" err="1"/>
              <a:t>app</a:t>
            </a:r>
            <a:r>
              <a:rPr lang="nl-NL" dirty="0"/>
              <a:t> data nodig had, heeft de spa </a:t>
            </a:r>
            <a:r>
              <a:rPr lang="nl-NL" dirty="0" err="1"/>
              <a:t>app</a:t>
            </a:r>
            <a:r>
              <a:rPr lang="nl-NL" dirty="0"/>
              <a:t> dat ook. Het verschil is dat er geen hele </a:t>
            </a:r>
            <a:r>
              <a:rPr lang="nl-NL" dirty="0" err="1"/>
              <a:t>roundtrip</a:t>
            </a:r>
            <a:r>
              <a:rPr lang="nl-NL" dirty="0"/>
              <a:t> gedaan wordt waardoor er minder data heen en weer gaat.</a:t>
            </a:r>
          </a:p>
        </p:txBody>
      </p:sp>
    </p:spTree>
    <p:extLst>
      <p:ext uri="{BB962C8B-B14F-4D97-AF65-F5344CB8AC3E}">
        <p14:creationId xmlns:p14="http://schemas.microsoft.com/office/powerpoint/2010/main" val="4197261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err="1"/>
              <a:t>Angular</a:t>
            </a:r>
            <a:r>
              <a:rPr lang="nl-NL" dirty="0"/>
              <a:t> -&gt; </a:t>
            </a:r>
            <a:r>
              <a:rPr lang="nl-NL" dirty="0" err="1"/>
              <a:t>spinoff</a:t>
            </a:r>
            <a:r>
              <a:rPr lang="nl-NL" dirty="0"/>
              <a:t> van google</a:t>
            </a:r>
          </a:p>
          <a:p>
            <a:r>
              <a:rPr lang="nl-NL" dirty="0" err="1"/>
              <a:t>Knockout</a:t>
            </a:r>
            <a:r>
              <a:rPr lang="nl-NL" dirty="0"/>
              <a:t> -</a:t>
            </a:r>
            <a:r>
              <a:rPr lang="nl-NL" baseline="0" dirty="0"/>
              <a:t>&gt; Microsoft data binding</a:t>
            </a:r>
          </a:p>
          <a:p>
            <a:r>
              <a:rPr lang="nl-NL" baseline="0" dirty="0" err="1"/>
              <a:t>EmberJS</a:t>
            </a:r>
            <a:r>
              <a:rPr lang="nl-NL" baseline="0" dirty="0"/>
              <a:t> -&gt; vergelijkbaar met </a:t>
            </a:r>
            <a:r>
              <a:rPr lang="nl-NL" baseline="0" dirty="0" err="1"/>
              <a:t>angular</a:t>
            </a:r>
            <a:r>
              <a:rPr lang="nl-NL" baseline="0" dirty="0"/>
              <a:t> -&gt; </a:t>
            </a:r>
            <a:r>
              <a:rPr lang="nl-NL" baseline="0" dirty="0" err="1"/>
              <a:t>jquery</a:t>
            </a:r>
            <a:r>
              <a:rPr lang="nl-NL" baseline="0" dirty="0"/>
              <a:t> </a:t>
            </a:r>
            <a:r>
              <a:rPr lang="nl-NL" baseline="0" dirty="0" err="1"/>
              <a:t>handlebars</a:t>
            </a:r>
            <a:endParaRPr lang="nl-NL" baseline="0" dirty="0"/>
          </a:p>
          <a:p>
            <a:r>
              <a:rPr lang="nl-NL" baseline="0" dirty="0" err="1"/>
              <a:t>Backbone.js</a:t>
            </a:r>
            <a:r>
              <a:rPr lang="nl-NL" baseline="0" dirty="0"/>
              <a:t> &gt; </a:t>
            </a:r>
            <a:r>
              <a:rPr lang="nl-NL" baseline="0" dirty="0" err="1"/>
              <a:t>jquery</a:t>
            </a:r>
            <a:r>
              <a:rPr lang="nl-NL" baseline="0" dirty="0"/>
              <a:t>, </a:t>
            </a:r>
            <a:r>
              <a:rPr lang="nl-NL" baseline="0" dirty="0" err="1"/>
              <a:t>handlebars</a:t>
            </a:r>
            <a:endParaRPr lang="nl-NL" baseline="0" dirty="0"/>
          </a:p>
          <a:p>
            <a:endParaRPr lang="nl-NL" baseline="0" dirty="0"/>
          </a:p>
          <a:p>
            <a:r>
              <a:rPr lang="nl-NL" baseline="0" dirty="0"/>
              <a:t> </a:t>
            </a:r>
            <a:endParaRPr lang="nl-NL" dirty="0"/>
          </a:p>
        </p:txBody>
      </p:sp>
    </p:spTree>
    <p:extLst>
      <p:ext uri="{BB962C8B-B14F-4D97-AF65-F5344CB8AC3E}">
        <p14:creationId xmlns:p14="http://schemas.microsoft.com/office/powerpoint/2010/main" val="2041296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err="1"/>
              <a:t>jQuery</a:t>
            </a:r>
            <a:r>
              <a:rPr lang="nl-NL" baseline="0" dirty="0"/>
              <a:t> = </a:t>
            </a:r>
            <a:r>
              <a:rPr lang="nl-NL" baseline="0" dirty="0" err="1"/>
              <a:t>library</a:t>
            </a:r>
            <a:r>
              <a:rPr lang="nl-NL" baseline="0" dirty="0"/>
              <a:t>, </a:t>
            </a:r>
            <a:r>
              <a:rPr lang="nl-NL" baseline="0" dirty="0" err="1"/>
              <a:t>Angular</a:t>
            </a:r>
            <a:r>
              <a:rPr lang="nl-NL" baseline="0" dirty="0"/>
              <a:t> = </a:t>
            </a:r>
            <a:r>
              <a:rPr lang="nl-NL" baseline="0" dirty="0" err="1"/>
              <a:t>framework</a:t>
            </a:r>
            <a:r>
              <a:rPr lang="nl-NL" baseline="0" dirty="0"/>
              <a:t>. </a:t>
            </a:r>
            <a:r>
              <a:rPr lang="nl-NL" baseline="0" dirty="0" err="1"/>
              <a:t>Angular</a:t>
            </a:r>
            <a:r>
              <a:rPr lang="nl-NL" baseline="0" dirty="0"/>
              <a:t> wordt geleverd met </a:t>
            </a:r>
            <a:r>
              <a:rPr lang="nl-NL" baseline="0" dirty="0" err="1"/>
              <a:t>jQuery</a:t>
            </a:r>
            <a:r>
              <a:rPr lang="nl-NL" baseline="0" dirty="0"/>
              <a:t> light.</a:t>
            </a:r>
          </a:p>
          <a:p>
            <a:endParaRPr lang="nl-NL" baseline="0" dirty="0"/>
          </a:p>
          <a:p>
            <a:r>
              <a:rPr lang="nl-NL" baseline="0" dirty="0" err="1"/>
              <a:t>Angular</a:t>
            </a:r>
            <a:r>
              <a:rPr lang="nl-NL" baseline="0" dirty="0"/>
              <a:t> stands out </a:t>
            </a:r>
            <a:r>
              <a:rPr lang="nl-NL" baseline="0" dirty="0" err="1"/>
              <a:t>from</a:t>
            </a:r>
            <a:r>
              <a:rPr lang="nl-NL" baseline="0" dirty="0"/>
              <a:t> </a:t>
            </a:r>
            <a:r>
              <a:rPr lang="nl-NL" baseline="0" dirty="0" err="1"/>
              <a:t>the</a:t>
            </a:r>
            <a:r>
              <a:rPr lang="nl-NL" baseline="0" dirty="0"/>
              <a:t> rest in </a:t>
            </a:r>
            <a:r>
              <a:rPr lang="nl-NL" baseline="0" dirty="0" err="1"/>
              <a:t>popularity</a:t>
            </a:r>
            <a:r>
              <a:rPr lang="nl-NL" baseline="0" dirty="0"/>
              <a:t> </a:t>
            </a:r>
            <a:endParaRPr lang="nl-NL" dirty="0"/>
          </a:p>
        </p:txBody>
      </p:sp>
    </p:spTree>
    <p:extLst>
      <p:ext uri="{BB962C8B-B14F-4D97-AF65-F5344CB8AC3E}">
        <p14:creationId xmlns:p14="http://schemas.microsoft.com/office/powerpoint/2010/main" val="3763129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a:t>Model-View-</a:t>
            </a:r>
            <a:r>
              <a:rPr lang="nl-NL" dirty="0" err="1"/>
              <a:t>Whatever</a:t>
            </a:r>
            <a:endParaRPr lang="nl-NL" dirty="0"/>
          </a:p>
          <a:p>
            <a:r>
              <a:rPr lang="nl-NL" dirty="0"/>
              <a:t>MVC - MVVW</a:t>
            </a:r>
            <a:r>
              <a:rPr lang="nl-NL" baseline="0" dirty="0"/>
              <a:t> – MVP</a:t>
            </a:r>
          </a:p>
          <a:p>
            <a:r>
              <a:rPr lang="nl-NL" baseline="0" dirty="0"/>
              <a:t>First MVC -&gt; more </a:t>
            </a:r>
            <a:r>
              <a:rPr lang="nl-NL" baseline="0" dirty="0" err="1"/>
              <a:t>going</a:t>
            </a:r>
            <a:r>
              <a:rPr lang="nl-NL" baseline="0" dirty="0"/>
              <a:t> </a:t>
            </a:r>
            <a:r>
              <a:rPr lang="nl-NL" baseline="0" dirty="0" err="1"/>
              <a:t>towards</a:t>
            </a:r>
            <a:r>
              <a:rPr lang="nl-NL" baseline="0" dirty="0"/>
              <a:t> MVVM </a:t>
            </a:r>
            <a:r>
              <a:rPr lang="nl-NL" baseline="0" dirty="0" err="1"/>
              <a:t>because</a:t>
            </a:r>
            <a:r>
              <a:rPr lang="nl-NL" baseline="0" dirty="0"/>
              <a:t> of </a:t>
            </a:r>
            <a:r>
              <a:rPr lang="nl-NL" baseline="0" dirty="0" err="1"/>
              <a:t>the</a:t>
            </a:r>
            <a:r>
              <a:rPr lang="nl-NL" baseline="0" dirty="0"/>
              <a:t> </a:t>
            </a:r>
            <a:r>
              <a:rPr lang="nl-NL" baseline="0" dirty="0" err="1"/>
              <a:t>refactoring</a:t>
            </a:r>
            <a:r>
              <a:rPr lang="nl-NL" baseline="0" dirty="0"/>
              <a:t> op </a:t>
            </a:r>
            <a:r>
              <a:rPr lang="nl-NL" baseline="0" dirty="0" err="1"/>
              <a:t>the</a:t>
            </a:r>
            <a:r>
              <a:rPr lang="nl-NL" baseline="0" dirty="0"/>
              <a:t> $scope API. </a:t>
            </a:r>
            <a:r>
              <a:rPr lang="nl-NL" baseline="0" dirty="0" err="1"/>
              <a:t>After</a:t>
            </a:r>
            <a:r>
              <a:rPr lang="nl-NL" baseline="0" dirty="0"/>
              <a:t> </a:t>
            </a:r>
            <a:r>
              <a:rPr lang="nl-NL" baseline="0" dirty="0" err="1"/>
              <a:t>many</a:t>
            </a:r>
            <a:r>
              <a:rPr lang="nl-NL" baseline="0" dirty="0"/>
              <a:t> </a:t>
            </a:r>
            <a:r>
              <a:rPr lang="nl-NL" baseline="0" dirty="0" err="1"/>
              <a:t>discussions</a:t>
            </a:r>
            <a:r>
              <a:rPr lang="nl-NL" baseline="0" dirty="0"/>
              <a:t> </a:t>
            </a:r>
            <a:r>
              <a:rPr lang="nl-NL" baseline="0" dirty="0" err="1"/>
              <a:t>the</a:t>
            </a:r>
            <a:r>
              <a:rPr lang="nl-NL" baseline="0" dirty="0"/>
              <a:t> team </a:t>
            </a:r>
            <a:r>
              <a:rPr lang="nl-NL" baseline="0" dirty="0" err="1"/>
              <a:t>declared</a:t>
            </a:r>
            <a:r>
              <a:rPr lang="nl-NL" baseline="0" dirty="0"/>
              <a:t> </a:t>
            </a:r>
            <a:r>
              <a:rPr lang="nl-NL" baseline="0" dirty="0" err="1"/>
              <a:t>it</a:t>
            </a:r>
            <a:r>
              <a:rPr lang="nl-NL" baseline="0" dirty="0"/>
              <a:t> as MVW -&gt; </a:t>
            </a:r>
            <a:r>
              <a:rPr lang="nl-NL" baseline="0" dirty="0" err="1"/>
              <a:t>whatever</a:t>
            </a:r>
            <a:r>
              <a:rPr lang="nl-NL" baseline="0" dirty="0"/>
              <a:t> </a:t>
            </a:r>
            <a:r>
              <a:rPr lang="nl-NL" baseline="0" dirty="0" err="1"/>
              <a:t>suits</a:t>
            </a:r>
            <a:r>
              <a:rPr lang="nl-NL" baseline="0" dirty="0"/>
              <a:t> </a:t>
            </a:r>
            <a:r>
              <a:rPr lang="nl-NL" baseline="0" dirty="0" err="1"/>
              <a:t>you</a:t>
            </a:r>
            <a:endParaRPr lang="nl-NL" baseline="0" dirty="0"/>
          </a:p>
          <a:p>
            <a:endParaRPr lang="nl-NL" baseline="0" dirty="0"/>
          </a:p>
          <a:p>
            <a:r>
              <a:rPr lang="nl-NL" baseline="0" dirty="0"/>
              <a:t>IE 9 (2011) &gt;</a:t>
            </a:r>
          </a:p>
          <a:p>
            <a:endParaRPr lang="nl-NL" baseline="0" dirty="0"/>
          </a:p>
          <a:p>
            <a:r>
              <a:rPr lang="nl-NL" sz="2200" b="0" i="0" dirty="0">
                <a:effectLst/>
                <a:latin typeface="Lucida Grande"/>
                <a:ea typeface="Lucida Grande"/>
                <a:cs typeface="Lucida Grande"/>
                <a:sym typeface="Lucida Grande"/>
              </a:rPr>
              <a:t>- It is a </a:t>
            </a:r>
            <a:r>
              <a:rPr lang="nl-NL" sz="2200" b="0" i="0" dirty="0" err="1">
                <a:effectLst/>
                <a:latin typeface="Lucida Grande"/>
                <a:ea typeface="Lucida Grande"/>
                <a:cs typeface="Lucida Grande"/>
                <a:sym typeface="Lucida Grande"/>
              </a:rPr>
              <a:t>very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good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idea</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decouple</a:t>
            </a:r>
            <a:r>
              <a:rPr lang="nl-NL" sz="2200" b="0" i="0" dirty="0">
                <a:effectLst/>
                <a:latin typeface="Lucida Grande"/>
                <a:ea typeface="Lucida Grande"/>
                <a:cs typeface="Lucida Grande"/>
                <a:sym typeface="Lucida Grande"/>
              </a:rPr>
              <a:t> DOM </a:t>
            </a:r>
            <a:r>
              <a:rPr lang="nl-NL" sz="2200" b="0" i="0" dirty="0" err="1">
                <a:effectLst/>
                <a:latin typeface="Lucida Grande"/>
                <a:ea typeface="Lucida Grande"/>
                <a:cs typeface="Lucida Grande"/>
                <a:sym typeface="Lucida Grande"/>
              </a:rPr>
              <a:t>manipulation</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from</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app</a:t>
            </a:r>
            <a:r>
              <a:rPr lang="nl-NL" sz="2200" b="0" i="0" dirty="0">
                <a:effectLst/>
                <a:latin typeface="Lucida Grande"/>
                <a:ea typeface="Lucida Grande"/>
                <a:cs typeface="Lucida Grande"/>
                <a:sym typeface="Lucida Grande"/>
              </a:rPr>
              <a:t> logic. </a:t>
            </a:r>
            <a:r>
              <a:rPr lang="nl-NL" sz="2200" b="0" i="0" dirty="0" err="1">
                <a:effectLst/>
                <a:latin typeface="Lucida Grande"/>
                <a:ea typeface="Lucida Grande"/>
                <a:cs typeface="Lucida Grande"/>
                <a:sym typeface="Lucida Grande"/>
              </a:rPr>
              <a:t>This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dramatically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improves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testability</a:t>
            </a:r>
            <a:r>
              <a:rPr lang="nl-NL" sz="2200" b="0" i="0" dirty="0">
                <a:effectLst/>
                <a:latin typeface="Lucida Grande"/>
                <a:ea typeface="Lucida Grande"/>
                <a:cs typeface="Lucida Grande"/>
                <a:sym typeface="Lucida Grande"/>
              </a:rPr>
              <a:t> of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code.</a:t>
            </a:r>
          </a:p>
          <a:p>
            <a:r>
              <a:rPr lang="nl-NL" sz="2200" b="0" i="0" dirty="0">
                <a:effectLst/>
                <a:latin typeface="Lucida Grande"/>
                <a:ea typeface="Lucida Grande"/>
                <a:cs typeface="Lucida Grande"/>
                <a:sym typeface="Lucida Grande"/>
              </a:rPr>
              <a:t>- It is a </a:t>
            </a:r>
            <a:r>
              <a:rPr lang="nl-NL" sz="2200" b="0" i="0" dirty="0" err="1">
                <a:effectLst/>
                <a:latin typeface="Lucida Grande"/>
                <a:ea typeface="Lucida Grande"/>
                <a:cs typeface="Lucida Grande"/>
                <a:sym typeface="Lucida Grande"/>
              </a:rPr>
              <a:t>really</a:t>
            </a:r>
            <a:r>
              <a:rPr lang="nl-NL" sz="2200" b="0" i="0" dirty="0">
                <a:effectLst/>
                <a:latin typeface="Lucida Grande"/>
                <a:ea typeface="Lucida Grande"/>
                <a:cs typeface="Lucida Grande"/>
                <a:sym typeface="Lucida Grande"/>
              </a:rPr>
              <a:t>, </a:t>
            </a:r>
            <a:r>
              <a:rPr lang="nl-NL" sz="2200" b="0" i="1" dirty="0" err="1">
                <a:effectLst/>
                <a:latin typeface="Lucida Grande"/>
                <a:ea typeface="Lucida Grande"/>
                <a:cs typeface="Lucida Grande"/>
                <a:sym typeface="Lucida Grande"/>
              </a:rPr>
              <a:t>really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good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idea</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regard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app</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testing</a:t>
            </a:r>
            <a:r>
              <a:rPr lang="nl-NL" sz="2200" b="0" i="0" dirty="0">
                <a:effectLst/>
                <a:latin typeface="Lucida Grande"/>
                <a:ea typeface="Lucida Grande"/>
                <a:cs typeface="Lucida Grande"/>
                <a:sym typeface="Lucida Grande"/>
              </a:rPr>
              <a:t> as </a:t>
            </a:r>
            <a:r>
              <a:rPr lang="nl-NL" sz="2200" b="0" i="0" dirty="0" err="1">
                <a:effectLst/>
                <a:latin typeface="Lucida Grande"/>
                <a:ea typeface="Lucida Grande"/>
                <a:cs typeface="Lucida Grande"/>
                <a:sym typeface="Lucida Grande"/>
              </a:rPr>
              <a:t>equal</a:t>
            </a:r>
            <a:r>
              <a:rPr lang="nl-NL" sz="2200" b="0" i="0" dirty="0">
                <a:effectLst/>
                <a:latin typeface="Lucida Grande"/>
                <a:ea typeface="Lucida Grande"/>
                <a:cs typeface="Lucida Grande"/>
                <a:sym typeface="Lucida Grande"/>
              </a:rPr>
              <a:t> in </a:t>
            </a:r>
            <a:r>
              <a:rPr lang="nl-NL" sz="2200" b="0" i="0" dirty="0" err="1">
                <a:effectLst/>
                <a:latin typeface="Lucida Grande"/>
                <a:ea typeface="Lucida Grande"/>
                <a:cs typeface="Lucida Grande"/>
                <a:sym typeface="Lucida Grande"/>
              </a:rPr>
              <a:t>importance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app</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writing</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Testing</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difficulty</a:t>
            </a:r>
            <a:r>
              <a:rPr lang="nl-NL" sz="2200" b="0" i="0" dirty="0">
                <a:effectLst/>
                <a:latin typeface="Lucida Grande"/>
                <a:ea typeface="Lucida Grande"/>
                <a:cs typeface="Lucida Grande"/>
                <a:sym typeface="Lucida Grande"/>
              </a:rPr>
              <a:t> is </a:t>
            </a:r>
            <a:r>
              <a:rPr lang="nl-NL" sz="2200" b="0" i="0" dirty="0" err="1">
                <a:effectLst/>
                <a:latin typeface="Lucida Grande"/>
                <a:ea typeface="Lucida Grande"/>
                <a:cs typeface="Lucida Grande"/>
                <a:sym typeface="Lucida Grande"/>
              </a:rPr>
              <a:t>dramatically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affected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by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way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code is </a:t>
            </a:r>
            <a:r>
              <a:rPr lang="nl-NL" sz="2200" b="0" i="0" dirty="0" err="1">
                <a:effectLst/>
                <a:latin typeface="Lucida Grande"/>
                <a:ea typeface="Lucida Grande"/>
                <a:cs typeface="Lucida Grande"/>
                <a:sym typeface="Lucida Grande"/>
              </a:rPr>
              <a:t>structured</a:t>
            </a:r>
            <a:r>
              <a:rPr lang="nl-NL" sz="2200" b="0" i="0" dirty="0">
                <a:effectLst/>
                <a:latin typeface="Lucida Grande"/>
                <a:ea typeface="Lucida Grande"/>
                <a:cs typeface="Lucida Grande"/>
                <a:sym typeface="Lucida Grande"/>
              </a:rPr>
              <a:t>.</a:t>
            </a:r>
          </a:p>
          <a:p>
            <a:r>
              <a:rPr lang="nl-NL" sz="2200" b="0" i="0" dirty="0">
                <a:effectLst/>
                <a:latin typeface="Lucida Grande"/>
                <a:ea typeface="Lucida Grande"/>
                <a:cs typeface="Lucida Grande"/>
                <a:sym typeface="Lucida Grande"/>
              </a:rPr>
              <a:t>- It is </a:t>
            </a:r>
            <a:r>
              <a:rPr lang="nl-NL" sz="2200" b="0" i="0" dirty="0" err="1">
                <a:effectLst/>
                <a:latin typeface="Lucida Grande"/>
                <a:ea typeface="Lucida Grande"/>
                <a:cs typeface="Lucida Grande"/>
                <a:sym typeface="Lucida Grande"/>
              </a:rPr>
              <a:t>an</a:t>
            </a:r>
            <a:r>
              <a:rPr lang="nl-NL" sz="2200" b="0" i="0" dirty="0">
                <a:effectLst/>
                <a:latin typeface="Lucida Grande"/>
                <a:ea typeface="Lucida Grande"/>
                <a:cs typeface="Lucida Grande"/>
                <a:sym typeface="Lucida Grande"/>
              </a:rPr>
              <a:t> excellent </a:t>
            </a:r>
            <a:r>
              <a:rPr lang="nl-NL" sz="2200" b="0" i="0" dirty="0" err="1">
                <a:effectLst/>
                <a:latin typeface="Lucida Grande"/>
                <a:ea typeface="Lucida Grande"/>
                <a:cs typeface="Lucida Grande"/>
                <a:sym typeface="Lucida Grande"/>
              </a:rPr>
              <a:t>idea</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decouple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client</a:t>
            </a:r>
            <a:r>
              <a:rPr lang="nl-NL" sz="2200" b="0" i="0" dirty="0">
                <a:effectLst/>
                <a:latin typeface="Lucida Grande"/>
                <a:ea typeface="Lucida Grande"/>
                <a:cs typeface="Lucida Grande"/>
                <a:sym typeface="Lucida Grande"/>
              </a:rPr>
              <a:t> side of </a:t>
            </a:r>
            <a:r>
              <a:rPr lang="nl-NL" sz="2200" b="0" i="0" dirty="0" err="1">
                <a:effectLst/>
                <a:latin typeface="Lucida Grande"/>
                <a:ea typeface="Lucida Grande"/>
                <a:cs typeface="Lucida Grande"/>
                <a:sym typeface="Lucida Grande"/>
              </a:rPr>
              <a:t>an</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app</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from</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server side. </a:t>
            </a:r>
            <a:r>
              <a:rPr lang="nl-NL" sz="2200" b="0" i="0" dirty="0" err="1">
                <a:effectLst/>
                <a:latin typeface="Lucida Grande"/>
                <a:ea typeface="Lucida Grande"/>
                <a:cs typeface="Lucida Grande"/>
                <a:sym typeface="Lucida Grande"/>
              </a:rPr>
              <a:t>This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allows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development</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work</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progress</a:t>
            </a:r>
            <a:r>
              <a:rPr lang="nl-NL" sz="2200" b="0" i="0" dirty="0">
                <a:effectLst/>
                <a:latin typeface="Lucida Grande"/>
                <a:ea typeface="Lucida Grande"/>
                <a:cs typeface="Lucida Grande"/>
                <a:sym typeface="Lucida Grande"/>
              </a:rPr>
              <a:t> in parallel, </a:t>
            </a:r>
            <a:r>
              <a:rPr lang="nl-NL" sz="2200" b="0" i="0" dirty="0" err="1">
                <a:effectLst/>
                <a:latin typeface="Lucida Grande"/>
                <a:ea typeface="Lucida Grande"/>
                <a:cs typeface="Lucida Grande"/>
                <a:sym typeface="Lucida Grande"/>
              </a:rPr>
              <a:t>and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allows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for</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reuse</a:t>
            </a:r>
            <a:r>
              <a:rPr lang="nl-NL" sz="2200" b="0" i="0" dirty="0">
                <a:effectLst/>
                <a:latin typeface="Lucida Grande"/>
                <a:ea typeface="Lucida Grande"/>
                <a:cs typeface="Lucida Grande"/>
                <a:sym typeface="Lucida Grande"/>
              </a:rPr>
              <a:t> of </a:t>
            </a:r>
            <a:r>
              <a:rPr lang="nl-NL" sz="2200" b="0" i="0" dirty="0" err="1">
                <a:effectLst/>
                <a:latin typeface="Lucida Grande"/>
                <a:ea typeface="Lucida Grande"/>
                <a:cs typeface="Lucida Grande"/>
                <a:sym typeface="Lucida Grande"/>
              </a:rPr>
              <a:t>both</a:t>
            </a:r>
            <a:r>
              <a:rPr lang="nl-NL" sz="2200" b="0" i="0" dirty="0">
                <a:effectLst/>
                <a:latin typeface="Lucida Grande"/>
                <a:ea typeface="Lucida Grande"/>
                <a:cs typeface="Lucida Grande"/>
                <a:sym typeface="Lucida Grande"/>
              </a:rPr>
              <a:t> sides.</a:t>
            </a:r>
          </a:p>
          <a:p>
            <a:r>
              <a:rPr lang="nl-NL" sz="2200" b="0" i="0" dirty="0">
                <a:effectLst/>
                <a:latin typeface="Lucida Grande"/>
                <a:ea typeface="Lucida Grande"/>
                <a:cs typeface="Lucida Grande"/>
                <a:sym typeface="Lucida Grande"/>
              </a:rPr>
              <a:t>- It is </a:t>
            </a:r>
            <a:r>
              <a:rPr lang="nl-NL" sz="2200" b="0" i="0" dirty="0" err="1">
                <a:effectLst/>
                <a:latin typeface="Lucida Grande"/>
                <a:ea typeface="Lucida Grande"/>
                <a:cs typeface="Lucida Grande"/>
                <a:sym typeface="Lucida Grande"/>
              </a:rPr>
              <a:t>very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helpful</a:t>
            </a:r>
            <a:r>
              <a:rPr lang="nl-NL" sz="2200" b="0" i="0" dirty="0">
                <a:effectLst/>
                <a:latin typeface="Lucida Grande"/>
                <a:ea typeface="Lucida Grande"/>
                <a:cs typeface="Lucida Grande"/>
                <a:sym typeface="Lucida Grande"/>
              </a:rPr>
              <a:t> indeed </a:t>
            </a:r>
            <a:r>
              <a:rPr lang="nl-NL" sz="2200" b="0" i="0" dirty="0" err="1">
                <a:effectLst/>
                <a:latin typeface="Lucida Grande"/>
                <a:ea typeface="Lucida Grande"/>
                <a:cs typeface="Lucida Grande"/>
                <a:sym typeface="Lucida Grande"/>
              </a:rPr>
              <a:t>if</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framework</a:t>
            </a:r>
            <a:r>
              <a:rPr lang="nl-NL" sz="2200" b="0" i="0" dirty="0">
                <a:effectLst/>
                <a:latin typeface="Lucida Grande"/>
                <a:ea typeface="Lucida Grande"/>
                <a:cs typeface="Lucida Grande"/>
                <a:sym typeface="Lucida Grande"/>
              </a:rPr>
              <a:t> guides </a:t>
            </a:r>
            <a:r>
              <a:rPr lang="nl-NL" sz="2200" b="0" i="0" dirty="0" err="1">
                <a:effectLst/>
                <a:latin typeface="Lucida Grande"/>
                <a:ea typeface="Lucida Grande"/>
                <a:cs typeface="Lucida Grande"/>
                <a:sym typeface="Lucida Grande"/>
              </a:rPr>
              <a:t>developers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through</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entire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journey</a:t>
            </a:r>
            <a:r>
              <a:rPr lang="nl-NL" sz="2200" b="0" i="0" dirty="0">
                <a:effectLst/>
                <a:latin typeface="Lucida Grande"/>
                <a:ea typeface="Lucida Grande"/>
                <a:cs typeface="Lucida Grande"/>
                <a:sym typeface="Lucida Grande"/>
              </a:rPr>
              <a:t> of building </a:t>
            </a:r>
            <a:r>
              <a:rPr lang="nl-NL" sz="2200" b="0" i="0" dirty="0" err="1">
                <a:effectLst/>
                <a:latin typeface="Lucida Grande"/>
                <a:ea typeface="Lucida Grande"/>
                <a:cs typeface="Lucida Grande"/>
                <a:sym typeface="Lucida Grande"/>
              </a:rPr>
              <a:t>an</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app</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From</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designing</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UI, </a:t>
            </a:r>
            <a:r>
              <a:rPr lang="nl-NL" sz="2200" b="0" i="0" dirty="0" err="1">
                <a:effectLst/>
                <a:latin typeface="Lucida Grande"/>
                <a:ea typeface="Lucida Grande"/>
                <a:cs typeface="Lucida Grande"/>
                <a:sym typeface="Lucida Grande"/>
              </a:rPr>
              <a:t>through</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writing</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business logic,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testing.</a:t>
            </a:r>
          </a:p>
          <a:p>
            <a:r>
              <a:rPr lang="nl-NL" sz="2200" b="0" i="0" dirty="0">
                <a:effectLst/>
                <a:latin typeface="Lucida Grande"/>
                <a:ea typeface="Lucida Grande"/>
                <a:cs typeface="Lucida Grande"/>
                <a:sym typeface="Lucida Grande"/>
              </a:rPr>
              <a:t>It is </a:t>
            </a:r>
            <a:r>
              <a:rPr lang="nl-NL" sz="2200" b="0" i="0" dirty="0" err="1">
                <a:effectLst/>
                <a:latin typeface="Lucida Grande"/>
                <a:ea typeface="Lucida Grande"/>
                <a:cs typeface="Lucida Grande"/>
                <a:sym typeface="Lucida Grande"/>
              </a:rPr>
              <a:t>always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good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make common </a:t>
            </a:r>
            <a:r>
              <a:rPr lang="nl-NL" sz="2200" b="0" i="0" dirty="0" err="1">
                <a:effectLst/>
                <a:latin typeface="Lucida Grande"/>
                <a:ea typeface="Lucida Grande"/>
                <a:cs typeface="Lucida Grande"/>
                <a:sym typeface="Lucida Grande"/>
              </a:rPr>
              <a:t>tasks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trivial</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and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difficult</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tasks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possible</a:t>
            </a:r>
            <a:r>
              <a:rPr lang="nl-NL" sz="2200" b="0" i="0" dirty="0">
                <a:effectLst/>
                <a:latin typeface="Lucida Grande"/>
                <a:ea typeface="Lucida Grande"/>
                <a:cs typeface="Lucida Grande"/>
                <a:sym typeface="Lucida Grande"/>
              </a:rPr>
              <a:t>.</a:t>
            </a:r>
          </a:p>
          <a:p>
            <a:endParaRPr lang="nl-NL" dirty="0"/>
          </a:p>
          <a:p>
            <a:r>
              <a:rPr lang="nl-NL" dirty="0"/>
              <a:t> </a:t>
            </a:r>
          </a:p>
        </p:txBody>
      </p:sp>
    </p:spTree>
    <p:extLst>
      <p:ext uri="{BB962C8B-B14F-4D97-AF65-F5344CB8AC3E}">
        <p14:creationId xmlns:p14="http://schemas.microsoft.com/office/powerpoint/2010/main" val="168821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err="1"/>
              <a:t>Like</a:t>
            </a:r>
            <a:r>
              <a:rPr lang="nl-NL" dirty="0"/>
              <a:t> I </a:t>
            </a:r>
            <a:r>
              <a:rPr lang="nl-NL" dirty="0" err="1"/>
              <a:t>said</a:t>
            </a:r>
            <a:r>
              <a:rPr lang="nl-NL" dirty="0"/>
              <a:t> </a:t>
            </a:r>
            <a:r>
              <a:rPr lang="nl-NL" dirty="0" err="1"/>
              <a:t>earlier</a:t>
            </a:r>
            <a:r>
              <a:rPr lang="nl-NL" dirty="0"/>
              <a:t>, </a:t>
            </a:r>
            <a:r>
              <a:rPr lang="nl-NL" dirty="0" err="1"/>
              <a:t>the</a:t>
            </a:r>
            <a:r>
              <a:rPr lang="nl-NL" baseline="0" dirty="0"/>
              <a:t> </a:t>
            </a:r>
            <a:r>
              <a:rPr lang="nl-NL" baseline="0" dirty="0" err="1"/>
              <a:t>framework</a:t>
            </a:r>
            <a:r>
              <a:rPr lang="nl-NL" baseline="0" dirty="0"/>
              <a:t> </a:t>
            </a:r>
            <a:r>
              <a:rPr lang="nl-NL" baseline="0" dirty="0" err="1"/>
              <a:t>consists</a:t>
            </a:r>
            <a:r>
              <a:rPr lang="nl-NL" baseline="0" dirty="0"/>
              <a:t> of 3 important </a:t>
            </a:r>
            <a:r>
              <a:rPr lang="nl-NL" baseline="0" dirty="0" err="1"/>
              <a:t>parts</a:t>
            </a:r>
            <a:endParaRPr lang="nl-NL" baseline="0" dirty="0"/>
          </a:p>
          <a:p>
            <a:r>
              <a:rPr lang="nl-NL" baseline="0" dirty="0"/>
              <a:t>View -&gt; Views </a:t>
            </a:r>
            <a:r>
              <a:rPr lang="nl-NL" baseline="0" dirty="0" err="1"/>
              <a:t>containing</a:t>
            </a:r>
            <a:r>
              <a:rPr lang="nl-NL" baseline="0" dirty="0"/>
              <a:t> HTML </a:t>
            </a:r>
            <a:r>
              <a:rPr lang="nl-NL" baseline="0" dirty="0" err="1"/>
              <a:t>and</a:t>
            </a:r>
            <a:r>
              <a:rPr lang="nl-NL" baseline="0" dirty="0"/>
              <a:t> </a:t>
            </a:r>
            <a:r>
              <a:rPr lang="nl-NL" baseline="0" dirty="0" err="1"/>
              <a:t>declarative</a:t>
            </a:r>
            <a:endParaRPr lang="nl-NL" baseline="0" dirty="0"/>
          </a:p>
          <a:p>
            <a:r>
              <a:rPr lang="nl-NL" baseline="0" dirty="0"/>
              <a:t>Scope -&gt; </a:t>
            </a:r>
            <a:r>
              <a:rPr lang="nl-NL" baseline="0" dirty="0" err="1"/>
              <a:t>glueing</a:t>
            </a:r>
            <a:r>
              <a:rPr lang="nl-NL" baseline="0" dirty="0"/>
              <a:t> </a:t>
            </a:r>
            <a:r>
              <a:rPr lang="nl-NL" baseline="0" dirty="0" err="1"/>
              <a:t>the</a:t>
            </a:r>
            <a:r>
              <a:rPr lang="nl-NL" baseline="0" dirty="0"/>
              <a:t> view </a:t>
            </a:r>
            <a:r>
              <a:rPr lang="nl-NL" baseline="0" dirty="0" err="1"/>
              <a:t>with</a:t>
            </a:r>
            <a:r>
              <a:rPr lang="nl-NL" baseline="0" dirty="0"/>
              <a:t> </a:t>
            </a:r>
            <a:r>
              <a:rPr lang="nl-NL" baseline="0" dirty="0" err="1"/>
              <a:t>the</a:t>
            </a:r>
            <a:r>
              <a:rPr lang="nl-NL" baseline="0" dirty="0"/>
              <a:t> rest of </a:t>
            </a:r>
            <a:r>
              <a:rPr lang="nl-NL" baseline="0" dirty="0" err="1"/>
              <a:t>the</a:t>
            </a:r>
            <a:r>
              <a:rPr lang="nl-NL" baseline="0" dirty="0"/>
              <a:t> </a:t>
            </a:r>
            <a:r>
              <a:rPr lang="nl-NL" baseline="0" dirty="0" err="1"/>
              <a:t>application</a:t>
            </a:r>
            <a:r>
              <a:rPr lang="nl-NL" baseline="0" dirty="0"/>
              <a:t> code &gt; </a:t>
            </a:r>
            <a:r>
              <a:rPr lang="nl-NL" baseline="0" dirty="0" err="1"/>
              <a:t>two</a:t>
            </a:r>
            <a:r>
              <a:rPr lang="nl-NL" baseline="0" dirty="0"/>
              <a:t>-way-databinding. </a:t>
            </a:r>
          </a:p>
          <a:p>
            <a:r>
              <a:rPr lang="nl-NL" baseline="0" dirty="0" err="1"/>
              <a:t>Declerative</a:t>
            </a:r>
            <a:r>
              <a:rPr lang="nl-NL" baseline="0" dirty="0"/>
              <a:t>: </a:t>
            </a:r>
            <a:r>
              <a:rPr lang="nl-NL" sz="2200" b="0" i="0" dirty="0">
                <a:effectLst/>
                <a:latin typeface="Lucida Grande"/>
                <a:ea typeface="Lucida Grande"/>
                <a:cs typeface="Lucida Grande"/>
                <a:sym typeface="Lucida Grande"/>
              </a:rPr>
              <a:t>state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what</a:t>
            </a:r>
            <a:endParaRPr lang="nl-NL" sz="2200" b="0" i="0" dirty="0">
              <a:effectLst/>
              <a:latin typeface="Lucida Grande"/>
              <a:ea typeface="Lucida Grande"/>
              <a:cs typeface="Lucida Grande"/>
              <a:sym typeface="Lucida Grande"/>
            </a:endParaRPr>
          </a:p>
          <a:p>
            <a:r>
              <a:rPr lang="nl-NL" sz="2200" b="0" i="0" dirty="0" err="1">
                <a:effectLst/>
                <a:latin typeface="Lucida Grande"/>
                <a:ea typeface="Lucida Grande"/>
                <a:cs typeface="Lucida Grande"/>
                <a:sym typeface="Lucida Grande"/>
              </a:rPr>
              <a:t>Imperative</a:t>
            </a:r>
            <a:r>
              <a:rPr lang="nl-NL" sz="2200" b="0" i="0" dirty="0">
                <a:effectLst/>
                <a:latin typeface="Lucida Grande"/>
                <a:ea typeface="Lucida Grande"/>
                <a:cs typeface="Lucida Grande"/>
                <a:sym typeface="Lucida Grande"/>
              </a:rPr>
              <a:t>:</a:t>
            </a:r>
            <a:r>
              <a:rPr lang="nl-NL" sz="2200" b="0" i="0" baseline="0" dirty="0">
                <a:effectLst/>
                <a:latin typeface="Lucida Grande"/>
                <a:ea typeface="Lucida Grande"/>
                <a:cs typeface="Lucida Grande"/>
                <a:sym typeface="Lucida Grande"/>
              </a:rPr>
              <a:t> state </a:t>
            </a:r>
            <a:r>
              <a:rPr lang="nl-NL" sz="2200" b="0" i="0" baseline="0" dirty="0" err="1">
                <a:effectLst/>
                <a:latin typeface="Lucida Grande"/>
                <a:ea typeface="Lucida Grande"/>
                <a:cs typeface="Lucida Grande"/>
                <a:sym typeface="Lucida Grande"/>
              </a:rPr>
              <a:t>the</a:t>
            </a:r>
            <a:r>
              <a:rPr lang="nl-NL" sz="2200" b="0" i="0" baseline="0" dirty="0">
                <a:effectLst/>
                <a:latin typeface="Lucida Grande"/>
                <a:ea typeface="Lucida Grande"/>
                <a:cs typeface="Lucida Grande"/>
                <a:sym typeface="Lucida Grande"/>
              </a:rPr>
              <a:t> </a:t>
            </a:r>
            <a:r>
              <a:rPr lang="nl-NL" sz="2200" b="0" i="0" baseline="0" dirty="0" err="1">
                <a:effectLst/>
                <a:latin typeface="Lucida Grande"/>
                <a:ea typeface="Lucida Grande"/>
                <a:cs typeface="Lucida Grande"/>
                <a:sym typeface="Lucida Grande"/>
              </a:rPr>
              <a:t>how</a:t>
            </a:r>
            <a:r>
              <a:rPr lang="nl-NL" sz="2200" b="0" i="0" baseline="0" dirty="0">
                <a:effectLst/>
                <a:latin typeface="Lucida Grande"/>
                <a:ea typeface="Lucida Grande"/>
                <a:cs typeface="Lucida Grande"/>
                <a:sym typeface="Lucida Grande"/>
              </a:rPr>
              <a:t> </a:t>
            </a:r>
            <a:endParaRPr lang="nl-NL" b="0" dirty="0"/>
          </a:p>
        </p:txBody>
      </p:sp>
    </p:spTree>
    <p:extLst>
      <p:ext uri="{BB962C8B-B14F-4D97-AF65-F5344CB8AC3E}">
        <p14:creationId xmlns:p14="http://schemas.microsoft.com/office/powerpoint/2010/main" val="383913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a:t>Als </a:t>
            </a:r>
            <a:r>
              <a:rPr lang="nl-NL" dirty="0" err="1"/>
              <a:t>back-end</a:t>
            </a:r>
            <a:r>
              <a:rPr lang="nl-NL" dirty="0"/>
              <a:t> </a:t>
            </a:r>
            <a:r>
              <a:rPr lang="nl-NL" dirty="0" err="1"/>
              <a:t>developer</a:t>
            </a:r>
            <a:r>
              <a:rPr lang="nl-NL" baseline="0" dirty="0"/>
              <a:t> is het nu ook interessant geworden </a:t>
            </a:r>
            <a:endParaRPr lang="nl-NL" dirty="0"/>
          </a:p>
          <a:p>
            <a:endParaRPr lang="nl-NL" dirty="0"/>
          </a:p>
          <a:p>
            <a:r>
              <a:rPr lang="nl-NL" dirty="0"/>
              <a:t>Website</a:t>
            </a:r>
            <a:r>
              <a:rPr lang="nl-NL" baseline="0" dirty="0"/>
              <a:t> voornamelijk vanaf de server gegenereerde pagina.</a:t>
            </a:r>
            <a:br>
              <a:rPr lang="nl-NL" baseline="0" dirty="0"/>
            </a:br>
            <a:r>
              <a:rPr lang="nl-NL" baseline="0" dirty="0"/>
              <a:t>Applicatie die in de browser draait</a:t>
            </a:r>
          </a:p>
          <a:p>
            <a:endParaRPr lang="nl-NL" baseline="0" dirty="0"/>
          </a:p>
          <a:p>
            <a:r>
              <a:rPr lang="nl-NL" baseline="0" dirty="0"/>
              <a:t>Crossplatform (mobile </a:t>
            </a:r>
            <a:r>
              <a:rPr lang="nl-NL" baseline="0" dirty="0" err="1"/>
              <a:t>nodejs</a:t>
            </a:r>
            <a:r>
              <a:rPr lang="nl-NL" baseline="0" dirty="0"/>
              <a:t>, </a:t>
            </a:r>
            <a:r>
              <a:rPr lang="nl-NL" baseline="0" dirty="0" err="1"/>
              <a:t>tradionele</a:t>
            </a:r>
            <a:r>
              <a:rPr lang="nl-NL" baseline="0" dirty="0"/>
              <a:t> browsers)</a:t>
            </a:r>
            <a:endParaRPr lang="nl-NL" dirty="0"/>
          </a:p>
          <a:p>
            <a:endParaRPr lang="nl-NL" dirty="0"/>
          </a:p>
        </p:txBody>
      </p:sp>
    </p:spTree>
    <p:extLst>
      <p:ext uri="{BB962C8B-B14F-4D97-AF65-F5344CB8AC3E}">
        <p14:creationId xmlns:p14="http://schemas.microsoft.com/office/powerpoint/2010/main" val="3455180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a:t>Te</a:t>
            </a:r>
            <a:r>
              <a:rPr lang="nl-NL" baseline="0" dirty="0"/>
              <a:t> veel?</a:t>
            </a:r>
            <a:endParaRPr lang="nl-NL" dirty="0"/>
          </a:p>
          <a:p>
            <a:r>
              <a:rPr lang="nl-NL" dirty="0"/>
              <a:t>Dingen die opvallen:</a:t>
            </a:r>
          </a:p>
          <a:p>
            <a:pPr marL="342900" indent="-342900">
              <a:buFontTx/>
              <a:buChar char="-"/>
            </a:pPr>
            <a:r>
              <a:rPr lang="nl-NL" dirty="0"/>
              <a:t>Extra elementen</a:t>
            </a:r>
            <a:r>
              <a:rPr lang="nl-NL" baseline="0" dirty="0"/>
              <a:t> op DOM elementen</a:t>
            </a:r>
          </a:p>
          <a:p>
            <a:pPr marL="342900" indent="-342900">
              <a:buFontTx/>
              <a:buChar char="-"/>
            </a:pPr>
            <a:r>
              <a:rPr lang="nl-NL" baseline="0" dirty="0"/>
              <a:t>Presentatie logica naar html</a:t>
            </a:r>
          </a:p>
          <a:p>
            <a:pPr marL="342900" indent="-342900">
              <a:buFontTx/>
              <a:buChar char="-"/>
            </a:pPr>
            <a:r>
              <a:rPr lang="nl-NL" baseline="0" dirty="0"/>
              <a:t>De {{ }} syntax </a:t>
            </a:r>
          </a:p>
          <a:p>
            <a:pPr marL="342900" indent="-342900">
              <a:buFontTx/>
              <a:buChar char="-"/>
            </a:pPr>
            <a:r>
              <a:rPr lang="nl-NL" baseline="0" dirty="0"/>
              <a:t>De </a:t>
            </a:r>
            <a:r>
              <a:rPr lang="nl-NL" baseline="0" dirty="0" err="1"/>
              <a:t>appModule</a:t>
            </a:r>
            <a:r>
              <a:rPr lang="nl-NL" baseline="0" dirty="0"/>
              <a:t> -&gt; SPA alle modules worden op die manier geladen</a:t>
            </a:r>
          </a:p>
          <a:p>
            <a:pPr marL="342900" indent="-342900">
              <a:buFontTx/>
              <a:buChar char="-"/>
            </a:pPr>
            <a:r>
              <a:rPr lang="nl-NL" baseline="0" dirty="0"/>
              <a:t>Combinatie typescript – </a:t>
            </a:r>
            <a:r>
              <a:rPr lang="nl-NL" baseline="0" dirty="0" err="1"/>
              <a:t>angularJS</a:t>
            </a:r>
            <a:endParaRPr lang="nl-NL" baseline="0" dirty="0"/>
          </a:p>
          <a:p>
            <a:pPr marL="342900" indent="-342900">
              <a:buFontTx/>
              <a:buChar char="-"/>
            </a:pPr>
            <a:r>
              <a:rPr lang="nl-NL" sz="2200" b="0" i="0" dirty="0">
                <a:effectLst/>
                <a:latin typeface="Lucida Grande"/>
                <a:ea typeface="Lucida Grande"/>
                <a:cs typeface="Lucida Grande"/>
                <a:sym typeface="Lucida Grande"/>
              </a:rPr>
              <a:t>The way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dirty="0"/>
              <a:t>Controller as</a:t>
            </a:r>
            <a:r>
              <a:rPr lang="nl-NL" sz="2200" b="0" i="0" dirty="0">
                <a:effectLst/>
                <a:latin typeface="Lucida Grande"/>
                <a:ea typeface="Lucida Grande"/>
                <a:cs typeface="Lucida Grande"/>
                <a:sym typeface="Lucida Grande"/>
              </a:rPr>
              <a:t> syntax </a:t>
            </a:r>
            <a:r>
              <a:rPr lang="nl-NL" sz="2200" b="0" i="0" dirty="0" err="1">
                <a:effectLst/>
                <a:latin typeface="Lucida Grande"/>
                <a:ea typeface="Lucida Grande"/>
                <a:cs typeface="Lucida Grande"/>
                <a:sym typeface="Lucida Grande"/>
              </a:rPr>
              <a:t>works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since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AngularJS</a:t>
            </a:r>
            <a:r>
              <a:rPr lang="nl-NL" sz="2200" b="0" i="0" dirty="0">
                <a:effectLst/>
                <a:latin typeface="Lucida Grande"/>
                <a:ea typeface="Lucida Grande"/>
                <a:cs typeface="Lucida Grande"/>
                <a:sym typeface="Lucida Grande"/>
              </a:rPr>
              <a:t> 1.2), is </a:t>
            </a:r>
            <a:r>
              <a:rPr lang="nl-NL" sz="2200" b="0" i="0" dirty="0" err="1">
                <a:effectLst/>
                <a:latin typeface="Lucida Grande"/>
                <a:ea typeface="Lucida Grande"/>
                <a:cs typeface="Lucida Grande"/>
                <a:sym typeface="Lucida Grande"/>
              </a:rPr>
              <a:t>by</a:t>
            </a:r>
            <a:r>
              <a:rPr lang="nl-NL" sz="2200" b="0" i="0" dirty="0">
                <a:effectLst/>
                <a:latin typeface="Lucida Grande"/>
                <a:ea typeface="Lucida Grande"/>
                <a:cs typeface="Lucida Grande"/>
                <a:sym typeface="Lucida Grande"/>
              </a:rPr>
              <a:t> </a:t>
            </a:r>
            <a:r>
              <a:rPr lang="nl-NL" sz="2200" b="0" i="1" dirty="0">
                <a:effectLst/>
                <a:latin typeface="Lucida Grande"/>
                <a:ea typeface="Lucida Grande"/>
                <a:cs typeface="Lucida Grande"/>
                <a:sym typeface="Lucida Grande"/>
              </a:rPr>
              <a:t>binding</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Controller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current</a:t>
            </a:r>
            <a:r>
              <a:rPr lang="nl-NL" sz="2200" b="0" i="0" dirty="0">
                <a:effectLst/>
                <a:latin typeface="Lucida Grande"/>
                <a:ea typeface="Lucida Grande"/>
                <a:cs typeface="Lucida Grande"/>
                <a:sym typeface="Lucida Grande"/>
              </a:rPr>
              <a:t> </a:t>
            </a:r>
            <a:r>
              <a:rPr lang="nl-NL" dirty="0"/>
              <a:t>$scope</a:t>
            </a:r>
          </a:p>
          <a:p>
            <a:pPr marL="342900" indent="-342900">
              <a:buFontTx/>
              <a:buChar char="-"/>
            </a:pPr>
            <a:endParaRPr lang="nl-NL" dirty="0"/>
          </a:p>
        </p:txBody>
      </p:sp>
    </p:spTree>
    <p:extLst>
      <p:ext uri="{BB962C8B-B14F-4D97-AF65-F5344CB8AC3E}">
        <p14:creationId xmlns:p14="http://schemas.microsoft.com/office/powerpoint/2010/main" val="658375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a:t>Dingen die opvallen:</a:t>
            </a:r>
          </a:p>
          <a:p>
            <a:pPr marL="342900" indent="-342900">
              <a:buFontTx/>
              <a:buChar char="-"/>
            </a:pPr>
            <a:r>
              <a:rPr lang="nl-NL" dirty="0" err="1"/>
              <a:t>Inject</a:t>
            </a:r>
            <a:r>
              <a:rPr lang="nl-NL" baseline="0" dirty="0"/>
              <a:t> van </a:t>
            </a:r>
            <a:r>
              <a:rPr lang="nl-NL" baseline="0" dirty="0" err="1"/>
              <a:t>ui.router</a:t>
            </a:r>
            <a:r>
              <a:rPr lang="nl-NL" baseline="0" dirty="0"/>
              <a:t> </a:t>
            </a:r>
            <a:r>
              <a:rPr lang="nl-NL" baseline="0" dirty="0" err="1"/>
              <a:t>library</a:t>
            </a:r>
            <a:endParaRPr lang="nl-NL" baseline="0" dirty="0"/>
          </a:p>
          <a:p>
            <a:pPr marL="342900" indent="-342900">
              <a:buFontTx/>
              <a:buChar char="-"/>
            </a:pPr>
            <a:r>
              <a:rPr lang="nl-NL" baseline="0" dirty="0" err="1"/>
              <a:t>Creation</a:t>
            </a:r>
            <a:r>
              <a:rPr lang="nl-NL" baseline="0" dirty="0"/>
              <a:t> of </a:t>
            </a:r>
            <a:r>
              <a:rPr lang="nl-NL" baseline="0" dirty="0" err="1"/>
              <a:t>dependencies</a:t>
            </a:r>
            <a:r>
              <a:rPr lang="nl-NL" baseline="0" dirty="0"/>
              <a:t> </a:t>
            </a:r>
            <a:r>
              <a:rPr lang="nl-NL" baseline="0" dirty="0" err="1"/>
              <a:t>to</a:t>
            </a:r>
            <a:r>
              <a:rPr lang="nl-NL" baseline="0" dirty="0"/>
              <a:t> </a:t>
            </a:r>
            <a:r>
              <a:rPr lang="nl-NL" baseline="0" dirty="0" err="1"/>
              <a:t>the</a:t>
            </a:r>
            <a:r>
              <a:rPr lang="nl-NL" baseline="0" dirty="0"/>
              <a:t> module</a:t>
            </a:r>
          </a:p>
          <a:p>
            <a:pPr marL="342900" indent="-342900">
              <a:buFontTx/>
              <a:buChar char="-"/>
            </a:pPr>
            <a:endParaRPr lang="nl-NL" baseline="0" dirty="0"/>
          </a:p>
          <a:p>
            <a:r>
              <a:rPr lang="nl-NL" sz="2200" b="0" i="0" dirty="0">
                <a:effectLst/>
                <a:latin typeface="Lucida Grande"/>
                <a:ea typeface="Lucida Grande"/>
                <a:cs typeface="Lucida Grande"/>
                <a:sym typeface="Lucida Grande"/>
              </a:rPr>
              <a:t>- Separate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process</a:t>
            </a:r>
            <a:r>
              <a:rPr lang="nl-NL" sz="2200" b="0" i="0" dirty="0">
                <a:effectLst/>
                <a:latin typeface="Lucida Grande"/>
                <a:ea typeface="Lucida Grande"/>
                <a:cs typeface="Lucida Grande"/>
                <a:sym typeface="Lucida Grande"/>
              </a:rPr>
              <a:t> of </a:t>
            </a:r>
            <a:r>
              <a:rPr lang="nl-NL" sz="2200" b="0" i="0" dirty="0" err="1">
                <a:effectLst/>
                <a:latin typeface="Lucida Grande"/>
                <a:ea typeface="Lucida Grande"/>
                <a:cs typeface="Lucida Grande"/>
                <a:sym typeface="Lucida Grande"/>
              </a:rPr>
              <a:t>creation</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and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consumption</a:t>
            </a:r>
            <a:r>
              <a:rPr lang="nl-NL" sz="2200" b="0" i="0" dirty="0">
                <a:effectLst/>
                <a:latin typeface="Lucida Grande"/>
                <a:ea typeface="Lucida Grande"/>
                <a:cs typeface="Lucida Grande"/>
                <a:sym typeface="Lucida Grande"/>
              </a:rPr>
              <a:t> of </a:t>
            </a:r>
            <a:r>
              <a:rPr lang="nl-NL" sz="2200" b="0" i="0" dirty="0" err="1">
                <a:effectLst/>
                <a:latin typeface="Lucida Grande"/>
                <a:ea typeface="Lucida Grande"/>
                <a:cs typeface="Lucida Grande"/>
                <a:sym typeface="Lucida Grande"/>
              </a:rPr>
              <a:t>dependencies</a:t>
            </a:r>
            <a:endParaRPr lang="nl-NL" sz="2200" b="0" i="0" dirty="0">
              <a:effectLst/>
              <a:latin typeface="Lucida Grande"/>
              <a:ea typeface="Lucida Grande"/>
              <a:cs typeface="Lucida Grande"/>
              <a:sym typeface="Lucida Grande"/>
            </a:endParaRPr>
          </a:p>
          <a:p>
            <a:r>
              <a:rPr lang="nl-NL" sz="2200" b="0" i="0" dirty="0">
                <a:effectLst/>
                <a:latin typeface="Lucida Grande"/>
                <a:ea typeface="Lucida Grande"/>
                <a:cs typeface="Lucida Grande"/>
                <a:sym typeface="Lucida Grande"/>
              </a:rPr>
              <a:t>- Let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consumer</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worry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only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about</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how</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use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dependency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and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leave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process</a:t>
            </a:r>
            <a:r>
              <a:rPr lang="nl-NL" sz="2200" b="0" i="0" dirty="0">
                <a:effectLst/>
                <a:latin typeface="Lucida Grande"/>
                <a:ea typeface="Lucida Grande"/>
                <a:cs typeface="Lucida Grande"/>
                <a:sym typeface="Lucida Grande"/>
              </a:rPr>
              <a:t> of </a:t>
            </a:r>
            <a:r>
              <a:rPr lang="nl-NL" sz="2200" b="0" i="0" dirty="0" err="1">
                <a:effectLst/>
                <a:latin typeface="Lucida Grande"/>
                <a:ea typeface="Lucida Grande"/>
                <a:cs typeface="Lucida Grande"/>
                <a:sym typeface="Lucida Grande"/>
              </a:rPr>
              <a:t>creation</a:t>
            </a:r>
            <a:r>
              <a:rPr lang="nl-NL" sz="2200" b="0" i="0" dirty="0">
                <a:effectLst/>
                <a:latin typeface="Lucida Grande"/>
                <a:ea typeface="Lucida Grande"/>
                <a:cs typeface="Lucida Grande"/>
                <a:sym typeface="Lucida Grande"/>
              </a:rPr>
              <a:t> of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dependency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somebody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else</a:t>
            </a:r>
            <a:endParaRPr lang="nl-NL" sz="2200" b="0" i="0" dirty="0">
              <a:effectLst/>
              <a:latin typeface="Lucida Grande"/>
              <a:ea typeface="Lucida Grande"/>
              <a:cs typeface="Lucida Grande"/>
              <a:sym typeface="Lucida Grande"/>
            </a:endParaRPr>
          </a:p>
          <a:p>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Allow</a:t>
            </a:r>
            <a:r>
              <a:rPr lang="nl-NL" sz="2200" b="0" i="0" dirty="0">
                <a:effectLst/>
                <a:latin typeface="Lucida Grande"/>
                <a:ea typeface="Lucida Grande"/>
                <a:cs typeface="Lucida Grande"/>
                <a:sym typeface="Lucida Grande"/>
              </a:rPr>
              <a:t> concurrent/independent </a:t>
            </a:r>
            <a:r>
              <a:rPr lang="nl-NL" sz="2200" b="0" i="0" dirty="0" err="1">
                <a:effectLst/>
                <a:latin typeface="Lucida Grande"/>
                <a:ea typeface="Lucida Grande"/>
                <a:cs typeface="Lucida Grande"/>
                <a:sym typeface="Lucida Grande"/>
              </a:rPr>
              <a:t>development</a:t>
            </a:r>
            <a:r>
              <a:rPr lang="nl-NL" sz="2200" b="0" i="0" dirty="0">
                <a:effectLst/>
                <a:latin typeface="Lucida Grande"/>
                <a:ea typeface="Lucida Grande"/>
                <a:cs typeface="Lucida Grande"/>
                <a:sym typeface="Lucida Grande"/>
              </a:rPr>
              <a:t> of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dependency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and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dependent</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entity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while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only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maintaing</a:t>
            </a:r>
            <a:r>
              <a:rPr lang="nl-NL" sz="2200" b="0" i="0" dirty="0">
                <a:effectLst/>
                <a:latin typeface="Lucida Grande"/>
                <a:ea typeface="Lucida Grande"/>
                <a:cs typeface="Lucida Grande"/>
                <a:sym typeface="Lucida Grande"/>
              </a:rPr>
              <a:t> a </a:t>
            </a:r>
            <a:r>
              <a:rPr lang="nl-NL" sz="2200" b="0" i="0" dirty="0" err="1">
                <a:effectLst/>
                <a:latin typeface="Lucida Grande"/>
                <a:ea typeface="Lucida Grande"/>
                <a:cs typeface="Lucida Grande"/>
                <a:sym typeface="Lucida Grande"/>
              </a:rPr>
              <a:t>known</a:t>
            </a:r>
            <a:r>
              <a:rPr lang="nl-NL" sz="2200" b="0" i="0" dirty="0">
                <a:effectLst/>
                <a:latin typeface="Lucida Grande"/>
                <a:ea typeface="Lucida Grande"/>
                <a:cs typeface="Lucida Grande"/>
                <a:sym typeface="Lucida Grande"/>
              </a:rPr>
              <a:t> contract</a:t>
            </a:r>
          </a:p>
          <a:p>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Facilitate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changing</a:t>
            </a:r>
            <a:r>
              <a:rPr lang="nl-NL" sz="2200" b="0" i="0" dirty="0">
                <a:effectLst/>
                <a:latin typeface="Lucida Grande"/>
                <a:ea typeface="Lucida Grande"/>
                <a:cs typeface="Lucida Grande"/>
                <a:sym typeface="Lucida Grande"/>
              </a:rPr>
              <a:t> of </a:t>
            </a:r>
            <a:r>
              <a:rPr lang="nl-NL" sz="2200" b="0" i="0" dirty="0" err="1">
                <a:effectLst/>
                <a:latin typeface="Lucida Grande"/>
                <a:ea typeface="Lucida Grande"/>
                <a:cs typeface="Lucida Grande"/>
                <a:sym typeface="Lucida Grande"/>
              </a:rPr>
              <a:t>the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dependencies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when</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needed</a:t>
            </a:r>
            <a:br>
              <a:rPr lang="nl-NL" dirty="0"/>
            </a:br>
            <a:endParaRPr lang="nl-NL" dirty="0"/>
          </a:p>
        </p:txBody>
      </p:sp>
    </p:spTree>
    <p:extLst>
      <p:ext uri="{BB962C8B-B14F-4D97-AF65-F5344CB8AC3E}">
        <p14:creationId xmlns:p14="http://schemas.microsoft.com/office/powerpoint/2010/main" val="1763402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nl-NL" dirty="0" err="1"/>
              <a:t>Two</a:t>
            </a:r>
            <a:r>
              <a:rPr lang="nl-NL" baseline="0" dirty="0"/>
              <a:t> way data binding zorgt ervoor dat zowel changes vanuit de view als changes vanuit het model gelijk in de view zichtbaar zijn</a:t>
            </a:r>
          </a:p>
          <a:p>
            <a:pPr marL="0" marR="0" indent="0" defTabSz="584200" eaLnBrk="1" fontAlgn="auto" latinLnBrk="0" hangingPunct="1">
              <a:lnSpc>
                <a:spcPct val="100000"/>
              </a:lnSpc>
              <a:spcBef>
                <a:spcPts val="0"/>
              </a:spcBef>
              <a:spcAft>
                <a:spcPts val="0"/>
              </a:spcAft>
              <a:buClrTx/>
              <a:buSzTx/>
              <a:buFontTx/>
              <a:buNone/>
              <a:tabLst/>
              <a:defRPr/>
            </a:pPr>
            <a:endParaRPr lang="nl-NL" baseline="0" dirty="0"/>
          </a:p>
          <a:p>
            <a:pPr marL="0" marR="0" indent="0" defTabSz="584200" eaLnBrk="1" fontAlgn="auto" latinLnBrk="0" hangingPunct="1">
              <a:lnSpc>
                <a:spcPct val="100000"/>
              </a:lnSpc>
              <a:spcBef>
                <a:spcPts val="0"/>
              </a:spcBef>
              <a:spcAft>
                <a:spcPts val="0"/>
              </a:spcAft>
              <a:buClrTx/>
              <a:buSzTx/>
              <a:buFontTx/>
              <a:buNone/>
              <a:tabLst/>
              <a:defRPr/>
            </a:pPr>
            <a:r>
              <a:rPr lang="nl-NL" baseline="0" dirty="0"/>
              <a:t>$scope is een variabele waarin je gegevens kan zetten die zo in de view </a:t>
            </a:r>
          </a:p>
          <a:p>
            <a:pPr marL="0" marR="0" indent="0" defTabSz="584200" eaLnBrk="1" fontAlgn="auto" latinLnBrk="0" hangingPunct="1">
              <a:lnSpc>
                <a:spcPct val="100000"/>
              </a:lnSpc>
              <a:spcBef>
                <a:spcPts val="0"/>
              </a:spcBef>
              <a:spcAft>
                <a:spcPts val="0"/>
              </a:spcAft>
              <a:buClrTx/>
              <a:buSzTx/>
              <a:buFontTx/>
              <a:buNone/>
              <a:tabLst/>
              <a:defRPr/>
            </a:pPr>
            <a:endParaRPr lang="nl-NL" baseline="0" dirty="0"/>
          </a:p>
          <a:p>
            <a:pPr marL="0" marR="0" indent="0" defTabSz="584200" eaLnBrk="1" fontAlgn="auto" latinLnBrk="0" hangingPunct="1">
              <a:lnSpc>
                <a:spcPct val="100000"/>
              </a:lnSpc>
              <a:spcBef>
                <a:spcPts val="0"/>
              </a:spcBef>
              <a:spcAft>
                <a:spcPts val="0"/>
              </a:spcAft>
              <a:buClrTx/>
              <a:buSzTx/>
              <a:buFontTx/>
              <a:buNone/>
              <a:tabLst/>
              <a:defRPr/>
            </a:pPr>
            <a:r>
              <a:rPr lang="nl-NL" baseline="0" dirty="0"/>
              <a:t>MODEL </a:t>
            </a:r>
            <a:r>
              <a:rPr lang="nl-NL" baseline="0"/>
              <a:t>IS THE SINGLE POINT OF TRUTH</a:t>
            </a:r>
            <a:endParaRPr lang="nl-NL" dirty="0"/>
          </a:p>
          <a:p>
            <a:endParaRPr lang="nl-NL" dirty="0"/>
          </a:p>
        </p:txBody>
      </p:sp>
    </p:spTree>
    <p:extLst>
      <p:ext uri="{BB962C8B-B14F-4D97-AF65-F5344CB8AC3E}">
        <p14:creationId xmlns:p14="http://schemas.microsoft.com/office/powerpoint/2010/main" val="560552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public </a:t>
            </a:r>
            <a:r>
              <a:rPr lang="en-US" dirty="0" err="1"/>
              <a:t>getTalks</a:t>
            </a:r>
            <a:r>
              <a:rPr lang="en-US" dirty="0"/>
              <a:t>() {          </a:t>
            </a:r>
          </a:p>
          <a:p>
            <a:r>
              <a:rPr lang="en-US" dirty="0"/>
              <a:t>	</a:t>
            </a:r>
            <a:r>
              <a:rPr lang="en-US" dirty="0" err="1"/>
              <a:t>this.talkService.getAllTalks</a:t>
            </a:r>
            <a:r>
              <a:rPr lang="en-US" dirty="0"/>
              <a:t>().then((talks: Talk[]) =&gt; {             t</a:t>
            </a:r>
          </a:p>
          <a:p>
            <a:r>
              <a:rPr lang="en-US" dirty="0"/>
              <a:t>		</a:t>
            </a:r>
            <a:r>
              <a:rPr lang="en-US" dirty="0" err="1"/>
              <a:t>his.talks</a:t>
            </a:r>
            <a:r>
              <a:rPr lang="en-US" dirty="0"/>
              <a:t> = talks;          </a:t>
            </a:r>
          </a:p>
          <a:p>
            <a:r>
              <a:rPr lang="en-US" dirty="0"/>
              <a:t>	 });      </a:t>
            </a:r>
          </a:p>
          <a:p>
            <a:r>
              <a:rPr lang="en-US" dirty="0"/>
              <a:t>}</a:t>
            </a:r>
          </a:p>
          <a:p>
            <a:endParaRPr lang="en-US" dirty="0"/>
          </a:p>
          <a:p>
            <a:r>
              <a:rPr lang="en-US" dirty="0"/>
              <a:t>public talks: Talk[];</a:t>
            </a:r>
          </a:p>
          <a:p>
            <a:endParaRPr lang="en-US" dirty="0"/>
          </a:p>
          <a:p>
            <a:r>
              <a:rPr lang="en-US" dirty="0"/>
              <a:t>Public title: string;</a:t>
            </a:r>
          </a:p>
          <a:p>
            <a:endParaRPr lang="en-US" dirty="0"/>
          </a:p>
          <a:p>
            <a:r>
              <a:rPr lang="en-US" dirty="0" err="1"/>
              <a:t>this.getTalks</a:t>
            </a:r>
            <a:r>
              <a:rPr lang="en-US" dirty="0"/>
              <a:t>();</a:t>
            </a:r>
          </a:p>
          <a:p>
            <a:r>
              <a:rPr lang="en-US" dirty="0" err="1"/>
              <a:t>This.title</a:t>
            </a:r>
            <a:r>
              <a:rPr lang="en-US" dirty="0"/>
              <a:t> = “Talks”</a:t>
            </a:r>
          </a:p>
          <a:p>
            <a:endParaRPr lang="en-US" dirty="0"/>
          </a:p>
          <a:p>
            <a:r>
              <a:rPr lang="en-US" dirty="0"/>
              <a:t>&lt;h2&gt;{{ </a:t>
            </a:r>
            <a:r>
              <a:rPr lang="en-US" dirty="0" err="1"/>
              <a:t>ctrl.title</a:t>
            </a:r>
            <a:r>
              <a:rPr lang="en-US" dirty="0"/>
              <a:t> }}&lt;/h2&gt;</a:t>
            </a:r>
          </a:p>
          <a:p>
            <a:r>
              <a:rPr lang="en-US" dirty="0"/>
              <a:t>&lt;table class="table table-striped"&gt;    </a:t>
            </a:r>
          </a:p>
          <a:p>
            <a:r>
              <a:rPr lang="en-US" dirty="0"/>
              <a:t>	&lt;</a:t>
            </a:r>
            <a:r>
              <a:rPr lang="en-US" dirty="0" err="1"/>
              <a:t>tr</a:t>
            </a:r>
            <a:r>
              <a:rPr lang="en-US" dirty="0"/>
              <a:t> ng-repeat="talk in </a:t>
            </a:r>
            <a:r>
              <a:rPr lang="en-US" dirty="0" err="1"/>
              <a:t>ctrl.talks</a:t>
            </a:r>
            <a:r>
              <a:rPr lang="en-US" dirty="0"/>
              <a:t>"&gt;        </a:t>
            </a:r>
          </a:p>
          <a:p>
            <a:r>
              <a:rPr lang="en-US" dirty="0"/>
              <a:t>		&lt;td&gt; {{ </a:t>
            </a:r>
            <a:r>
              <a:rPr lang="en-US" dirty="0" err="1"/>
              <a:t>talk.title</a:t>
            </a:r>
            <a:r>
              <a:rPr lang="en-US" dirty="0"/>
              <a:t> }} &lt;td&gt;    </a:t>
            </a:r>
          </a:p>
          <a:p>
            <a:r>
              <a:rPr lang="en-US" dirty="0"/>
              <a:t>	&lt;/</a:t>
            </a:r>
            <a:r>
              <a:rPr lang="en-US" dirty="0" err="1"/>
              <a:t>tr</a:t>
            </a:r>
            <a:r>
              <a:rPr lang="en-US" dirty="0"/>
              <a:t>&gt;    </a:t>
            </a:r>
          </a:p>
          <a:p>
            <a:r>
              <a:rPr lang="en-US" dirty="0"/>
              <a:t>&lt;/table&gt;</a:t>
            </a:r>
            <a:endParaRPr lang="nl-NL" dirty="0"/>
          </a:p>
        </p:txBody>
      </p:sp>
    </p:spTree>
    <p:extLst>
      <p:ext uri="{BB962C8B-B14F-4D97-AF65-F5344CB8AC3E}">
        <p14:creationId xmlns:p14="http://schemas.microsoft.com/office/powerpoint/2010/main" val="1103124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Npm</a:t>
            </a:r>
            <a:r>
              <a:rPr lang="en-GB" dirty="0"/>
              <a:t> van </a:t>
            </a:r>
            <a:r>
              <a:rPr lang="en-GB" err="1"/>
              <a:t>nodejs</a:t>
            </a:r>
            <a:r>
              <a:rPr lang="en-GB"/>
              <a:t> </a:t>
            </a:r>
            <a:r>
              <a:rPr lang="en-GB" dirty="0" err="1"/>
              <a:t>en</a:t>
            </a:r>
            <a:r>
              <a:rPr lang="en-GB"/>
              <a:t> server side packages zoals je build tools</a:t>
            </a:r>
            <a:endParaRPr lang="en-GB" dirty="0"/>
          </a:p>
          <a:p>
            <a:r>
              <a:rPr lang="en-GB" dirty="0"/>
              <a:t>Bower</a:t>
            </a:r>
            <a:r>
              <a:rPr lang="en-GB"/>
              <a:t> front-end depencies zoals angular</a:t>
            </a:r>
            <a:endParaRPr lang="en-GB" dirty="0"/>
          </a:p>
          <a:p>
            <a:endParaRPr lang="en-GB" dirty="0"/>
          </a:p>
          <a:p>
            <a:r>
              <a:rPr lang="en-GB" dirty="0"/>
              <a:t>maven je build en je packages</a:t>
            </a:r>
            <a:r>
              <a:rPr lang="en-GB" baseline="0" dirty="0"/>
              <a:t> in </a:t>
            </a:r>
            <a:r>
              <a:rPr lang="en-GB" baseline="0" dirty="0" err="1"/>
              <a:t>een</a:t>
            </a:r>
            <a:r>
              <a:rPr lang="en-GB" baseline="0" dirty="0"/>
              <a:t> front-end los</a:t>
            </a:r>
            <a:endParaRPr lang="nl-NL" dirty="0"/>
          </a:p>
        </p:txBody>
      </p:sp>
    </p:spTree>
    <p:extLst>
      <p:ext uri="{BB962C8B-B14F-4D97-AF65-F5344CB8AC3E}">
        <p14:creationId xmlns:p14="http://schemas.microsoft.com/office/powerpoint/2010/main" val="658294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What</a:t>
            </a:r>
            <a:r>
              <a:rPr lang="en-GB" baseline="0" dirty="0"/>
              <a:t> kind of packages</a:t>
            </a:r>
            <a:endParaRPr lang="en-GB" dirty="0"/>
          </a:p>
          <a:p>
            <a:endParaRPr lang="en-GB" dirty="0"/>
          </a:p>
          <a:p>
            <a:r>
              <a:rPr lang="en-GB" dirty="0" err="1"/>
              <a:t>Npm</a:t>
            </a:r>
            <a:r>
              <a:rPr lang="en-GB" dirty="0"/>
              <a:t> only </a:t>
            </a:r>
            <a:r>
              <a:rPr lang="en-GB" dirty="0" err="1"/>
              <a:t>dev</a:t>
            </a:r>
            <a:r>
              <a:rPr lang="en-GB" dirty="0"/>
              <a:t> dependencies because we don’t have any production server code we only use it for the build process</a:t>
            </a:r>
          </a:p>
          <a:p>
            <a:endParaRPr lang="en-GB" dirty="0"/>
          </a:p>
          <a:p>
            <a:r>
              <a:rPr lang="en-GB" dirty="0"/>
              <a:t>Bower very little -</a:t>
            </a:r>
            <a:r>
              <a:rPr lang="en-GB" dirty="0" err="1"/>
              <a:t>dev</a:t>
            </a:r>
            <a:endParaRPr lang="nl-NL" dirty="0"/>
          </a:p>
          <a:p>
            <a:endParaRPr lang="nl-NL" dirty="0"/>
          </a:p>
        </p:txBody>
      </p:sp>
    </p:spTree>
    <p:extLst>
      <p:ext uri="{BB962C8B-B14F-4D97-AF65-F5344CB8AC3E}">
        <p14:creationId xmlns:p14="http://schemas.microsoft.com/office/powerpoint/2010/main" val="3395770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a:t>
            </a:r>
            <a:r>
              <a:rPr lang="en-GB" baseline="0"/>
              <a:t>. </a:t>
            </a:r>
            <a:endParaRPr lang="en-GB" dirty="0"/>
          </a:p>
          <a:p>
            <a:endParaRPr lang="en-GB" dirty="0"/>
          </a:p>
          <a:p>
            <a:r>
              <a:rPr lang="en-GB"/>
              <a:t>Hier Msbuild Ant en Maven enzo noemen</a:t>
            </a:r>
            <a:br>
              <a:rPr lang="en-GB" baseline="0" dirty="0"/>
            </a:br>
            <a:endParaRPr lang="nl-NL" dirty="0"/>
          </a:p>
        </p:txBody>
      </p:sp>
    </p:spTree>
    <p:extLst>
      <p:ext uri="{BB962C8B-B14F-4D97-AF65-F5344CB8AC3E}">
        <p14:creationId xmlns:p14="http://schemas.microsoft.com/office/powerpoint/2010/main" val="2249744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3355615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a:br>
            <a:r>
              <a:rPr lang="en-GB" dirty="0"/>
              <a:t>Grunt</a:t>
            </a:r>
            <a:r>
              <a:rPr lang="en-GB"/>
              <a:t> just release stable version la</a:t>
            </a:r>
            <a:endParaRPr lang="nl-NL" dirty="0"/>
          </a:p>
        </p:txBody>
      </p:sp>
    </p:spTree>
    <p:extLst>
      <p:ext uri="{BB962C8B-B14F-4D97-AF65-F5344CB8AC3E}">
        <p14:creationId xmlns:p14="http://schemas.microsoft.com/office/powerpoint/2010/main" val="3209488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188180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a:t>Feest van herkenning voor </a:t>
            </a:r>
            <a:r>
              <a:rPr lang="nl-NL" dirty="0" err="1"/>
              <a:t>back-end</a:t>
            </a:r>
            <a:endParaRPr lang="nl-NL" dirty="0"/>
          </a:p>
          <a:p>
            <a:r>
              <a:rPr lang="nl-NL"/>
              <a:t>Stap voor stap de vraagtekens vervangen door front-end technieken</a:t>
            </a:r>
            <a:endParaRPr lang="nl-NL" dirty="0"/>
          </a:p>
        </p:txBody>
      </p:sp>
    </p:spTree>
    <p:extLst>
      <p:ext uri="{BB962C8B-B14F-4D97-AF65-F5344CB8AC3E}">
        <p14:creationId xmlns:p14="http://schemas.microsoft.com/office/powerpoint/2010/main" val="1929131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sass</a:t>
            </a:r>
            <a:r>
              <a:rPr lang="en-GB" baseline="0" dirty="0"/>
              <a:t> is </a:t>
            </a:r>
            <a:r>
              <a:rPr lang="en-GB" baseline="0" dirty="0" err="1"/>
              <a:t>een</a:t>
            </a:r>
            <a:r>
              <a:rPr lang="en-GB" baseline="0" dirty="0"/>
              <a:t> subset van CSS </a:t>
            </a:r>
            <a:r>
              <a:rPr lang="en-GB" baseline="0" dirty="0" err="1"/>
              <a:t>dat</a:t>
            </a:r>
            <a:r>
              <a:rPr lang="en-GB" baseline="0" dirty="0"/>
              <a:t> compiled </a:t>
            </a:r>
            <a:r>
              <a:rPr lang="en-GB" baseline="0" dirty="0" err="1"/>
              <a:t>naar</a:t>
            </a:r>
            <a:r>
              <a:rPr lang="en-GB" baseline="0" dirty="0"/>
              <a:t> </a:t>
            </a:r>
            <a:r>
              <a:rPr lang="en-GB" baseline="0" dirty="0" err="1"/>
              <a:t>css</a:t>
            </a:r>
            <a:endParaRPr lang="en-GB" dirty="0"/>
          </a:p>
          <a:p>
            <a:endParaRPr lang="en-GB" dirty="0"/>
          </a:p>
          <a:p>
            <a:r>
              <a:rPr lang="en-GB" dirty="0"/>
              <a:t>Why</a:t>
            </a:r>
            <a:r>
              <a:rPr lang="en-GB" baseline="0" dirty="0"/>
              <a:t> you don’t have to build </a:t>
            </a:r>
            <a:r>
              <a:rPr lang="en-GB" baseline="0" dirty="0" err="1"/>
              <a:t>javascript</a:t>
            </a:r>
            <a:r>
              <a:rPr lang="en-GB" baseline="0" dirty="0"/>
              <a:t>, just keep development and production the same. </a:t>
            </a:r>
            <a:endParaRPr lang="en-GB" dirty="0"/>
          </a:p>
          <a:p>
            <a:endParaRPr lang="en-GB" dirty="0"/>
          </a:p>
          <a:p>
            <a:r>
              <a:rPr lang="en-GB" dirty="0"/>
              <a:t>Call back function</a:t>
            </a:r>
            <a:br>
              <a:rPr lang="en-GB" baseline="0" dirty="0"/>
            </a:br>
            <a:endParaRPr lang="nl-NL" dirty="0"/>
          </a:p>
        </p:txBody>
      </p:sp>
    </p:spTree>
    <p:extLst>
      <p:ext uri="{BB962C8B-B14F-4D97-AF65-F5344CB8AC3E}">
        <p14:creationId xmlns:p14="http://schemas.microsoft.com/office/powerpoint/2010/main" val="2537152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779759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Compile SCSS????</a:t>
            </a:r>
          </a:p>
          <a:p>
            <a:endParaRPr lang="en-GB" dirty="0"/>
          </a:p>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570420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2978671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Short on time skip</a:t>
            </a:r>
          </a:p>
          <a:p>
            <a:endParaRPr lang="en-GB" dirty="0"/>
          </a:p>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2477230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2758291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plaatje</a:t>
            </a:r>
            <a:r>
              <a:rPr lang="en-GB" dirty="0"/>
              <a:t> NG</a:t>
            </a:r>
            <a:r>
              <a:rPr lang="en-GB" baseline="0" dirty="0"/>
              <a:t> mock</a:t>
            </a:r>
            <a:endParaRPr lang="en-GB" dirty="0"/>
          </a:p>
          <a:p>
            <a:endParaRPr lang="en-GB" dirty="0"/>
          </a:p>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en-GB" baseline="0" dirty="0"/>
          </a:p>
          <a:p>
            <a:r>
              <a:rPr lang="en-GB" baseline="0" dirty="0"/>
              <a:t>Recommended by angular (jasmine karma)</a:t>
            </a:r>
          </a:p>
          <a:p>
            <a:endParaRPr lang="en-GB" baseline="0" dirty="0"/>
          </a:p>
          <a:p>
            <a:r>
              <a:rPr lang="en-GB" baseline="0" dirty="0"/>
              <a:t>Karma is created by the angular team</a:t>
            </a:r>
          </a:p>
          <a:p>
            <a:endParaRPr lang="en-GB" baseline="0" dirty="0"/>
          </a:p>
          <a:p>
            <a:r>
              <a:rPr lang="en-GB" baseline="0" dirty="0"/>
              <a:t>Angular is designed with testing in mind, specially for that they designed angular mocks</a:t>
            </a:r>
            <a:endParaRPr lang="nl-NL" dirty="0"/>
          </a:p>
        </p:txBody>
      </p:sp>
    </p:spTree>
    <p:extLst>
      <p:ext uri="{BB962C8B-B14F-4D97-AF65-F5344CB8AC3E}">
        <p14:creationId xmlns:p14="http://schemas.microsoft.com/office/powerpoint/2010/main" val="2396166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a:t>Karma </a:t>
            </a:r>
            <a:r>
              <a:rPr lang="en-GB" baseline="0" dirty="0" err="1"/>
              <a:t>genereert</a:t>
            </a:r>
            <a:r>
              <a:rPr lang="en-GB" baseline="0" dirty="0"/>
              <a:t> </a:t>
            </a:r>
            <a:r>
              <a:rPr lang="en-GB" baseline="0" dirty="0" err="1"/>
              <a:t>een</a:t>
            </a:r>
            <a:r>
              <a:rPr lang="en-GB" baseline="0" dirty="0"/>
              <a:t> html </a:t>
            </a:r>
            <a:r>
              <a:rPr lang="en-GB" baseline="0" dirty="0" err="1"/>
              <a:t>pagina</a:t>
            </a:r>
            <a:r>
              <a:rPr lang="en-GB" baseline="0" dirty="0"/>
              <a:t> die je test libraries en je tests </a:t>
            </a:r>
            <a:r>
              <a:rPr lang="en-GB" baseline="0" dirty="0" err="1"/>
              <a:t>laad</a:t>
            </a:r>
            <a:endParaRPr lang="en-GB" baseline="0" dirty="0"/>
          </a:p>
          <a:p>
            <a:r>
              <a:rPr lang="en-GB" baseline="0" dirty="0" err="1"/>
              <a:t>PhantomJS</a:t>
            </a:r>
            <a:r>
              <a:rPr lang="en-GB" baseline="0" dirty="0"/>
              <a:t> headless scriptable browser</a:t>
            </a:r>
          </a:p>
          <a:p>
            <a:r>
              <a:rPr lang="en-GB" baseline="0" dirty="0"/>
              <a:t>Run tests on change</a:t>
            </a:r>
          </a:p>
          <a:p>
            <a:r>
              <a:rPr lang="en-GB" baseline="0" dirty="0" err="1"/>
              <a:t>Preprocessing</a:t>
            </a:r>
            <a:r>
              <a:rPr lang="en-GB" baseline="0" dirty="0"/>
              <a:t>.</a:t>
            </a:r>
            <a:br>
              <a:rPr lang="en-GB" baseline="0" dirty="0"/>
            </a:br>
            <a:endParaRPr lang="nl-NL" dirty="0"/>
          </a:p>
        </p:txBody>
      </p:sp>
    </p:spTree>
    <p:extLst>
      <p:ext uri="{BB962C8B-B14F-4D97-AF65-F5344CB8AC3E}">
        <p14:creationId xmlns:p14="http://schemas.microsoft.com/office/powerpoint/2010/main" val="2187039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Skip</a:t>
            </a:r>
            <a:r>
              <a:rPr lang="en-GB"/>
              <a:t>?</a:t>
            </a:r>
            <a:br>
              <a:rPr lang="en-GB"/>
            </a:br>
            <a:endParaRPr lang="nl-NL" dirty="0"/>
          </a:p>
        </p:txBody>
      </p:sp>
    </p:spTree>
    <p:extLst>
      <p:ext uri="{BB962C8B-B14F-4D97-AF65-F5344CB8AC3E}">
        <p14:creationId xmlns:p14="http://schemas.microsoft.com/office/powerpoint/2010/main" val="1692315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GB" dirty="0"/>
            </a:br>
            <a:endParaRPr lang="nl-NL" dirty="0"/>
          </a:p>
        </p:txBody>
      </p:sp>
    </p:spTree>
    <p:extLst>
      <p:ext uri="{BB962C8B-B14F-4D97-AF65-F5344CB8AC3E}">
        <p14:creationId xmlns:p14="http://schemas.microsoft.com/office/powerpoint/2010/main" val="1978197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Javascript</a:t>
            </a:r>
            <a:r>
              <a:rPr lang="en-US" dirty="0"/>
              <a:t> global variables</a:t>
            </a:r>
          </a:p>
          <a:p>
            <a:r>
              <a:rPr lang="en-US" dirty="0"/>
              <a:t>Strange (sometimes) unpredictable </a:t>
            </a:r>
            <a:r>
              <a:rPr lang="en-US" dirty="0" err="1"/>
              <a:t>behaviour</a:t>
            </a:r>
            <a:r>
              <a:rPr lang="en-US" dirty="0"/>
              <a:t> </a:t>
            </a:r>
          </a:p>
          <a:p>
            <a:r>
              <a:rPr lang="en-US" dirty="0"/>
              <a:t>No modularity – no</a:t>
            </a:r>
            <a:r>
              <a:rPr lang="en-US" baseline="0" dirty="0"/>
              <a:t> information hiding, interfaces between components</a:t>
            </a:r>
            <a:endParaRPr lang="en-US" dirty="0"/>
          </a:p>
          <a:p>
            <a:r>
              <a:rPr lang="en-US" dirty="0"/>
              <a:t> (</a:t>
            </a:r>
            <a:r>
              <a:rPr lang="en-US" dirty="0" err="1"/>
              <a:t>Geen</a:t>
            </a:r>
            <a:r>
              <a:rPr lang="en-US" dirty="0"/>
              <a:t> OO </a:t>
            </a:r>
            <a:r>
              <a:rPr lang="en-US" dirty="0" err="1"/>
              <a:t>paradigma</a:t>
            </a:r>
            <a:r>
              <a:rPr lang="en-US" dirty="0"/>
              <a:t>) - immediately invoked function expression (IIFE)</a:t>
            </a:r>
          </a:p>
          <a:p>
            <a:r>
              <a:rPr lang="en-US" dirty="0"/>
              <a:t>IE support nog </a:t>
            </a:r>
            <a:r>
              <a:rPr lang="en-US" dirty="0" err="1"/>
              <a:t>vbscript</a:t>
            </a:r>
            <a:r>
              <a:rPr lang="en-US" dirty="0"/>
              <a:t>, chromium dart</a:t>
            </a:r>
          </a:p>
          <a:p>
            <a:r>
              <a:rPr lang="en-US" dirty="0" err="1"/>
              <a:t>Javascript</a:t>
            </a:r>
            <a:r>
              <a:rPr lang="en-US" dirty="0"/>
              <a:t> scaled </a:t>
            </a:r>
            <a:r>
              <a:rPr lang="en-US" dirty="0" err="1"/>
              <a:t>helemaal</a:t>
            </a:r>
            <a:r>
              <a:rPr lang="en-US" dirty="0"/>
              <a:t> </a:t>
            </a:r>
            <a:r>
              <a:rPr lang="en-US" dirty="0" err="1"/>
              <a:t>niet</a:t>
            </a:r>
            <a:endParaRPr lang="en-US" dirty="0"/>
          </a:p>
          <a:p>
            <a:endParaRPr lang="en-US" dirty="0"/>
          </a:p>
          <a:p>
            <a:r>
              <a:rPr lang="en-US" dirty="0"/>
              <a:t>- Dynamic typing </a:t>
            </a:r>
            <a:r>
              <a:rPr lang="en-US" dirty="0" err="1"/>
              <a:t>maakt</a:t>
            </a:r>
            <a:r>
              <a:rPr lang="en-US" dirty="0"/>
              <a:t> </a:t>
            </a:r>
            <a:r>
              <a:rPr lang="en-US" dirty="0" err="1"/>
              <a:t>een</a:t>
            </a:r>
            <a:r>
              <a:rPr lang="en-US" dirty="0"/>
              <a:t> </a:t>
            </a:r>
            <a:r>
              <a:rPr lang="en-US" dirty="0" err="1"/>
              <a:t>taal</a:t>
            </a:r>
            <a:r>
              <a:rPr lang="en-US" dirty="0"/>
              <a:t> </a:t>
            </a:r>
            <a:r>
              <a:rPr lang="en-US" dirty="0" err="1"/>
              <a:t>een</a:t>
            </a:r>
            <a:r>
              <a:rPr lang="en-US" dirty="0"/>
              <a:t> </a:t>
            </a:r>
            <a:r>
              <a:rPr lang="en-US" dirty="0" err="1"/>
              <a:t>stuk</a:t>
            </a:r>
            <a:r>
              <a:rPr lang="en-US" dirty="0"/>
              <a:t> </a:t>
            </a:r>
            <a:r>
              <a:rPr lang="en-US" dirty="0" err="1"/>
              <a:t>krachtiger</a:t>
            </a:r>
            <a:r>
              <a:rPr lang="en-US" dirty="0"/>
              <a:t>, het is met name de tooling en de </a:t>
            </a:r>
            <a:r>
              <a:rPr lang="en-US" dirty="0" err="1"/>
              <a:t>ontwikkelaar</a:t>
            </a:r>
            <a:r>
              <a:rPr lang="en-US" dirty="0"/>
              <a:t> die </a:t>
            </a:r>
            <a:r>
              <a:rPr lang="en-US" dirty="0" err="1"/>
              <a:t>er</a:t>
            </a:r>
            <a:r>
              <a:rPr lang="en-US" dirty="0"/>
              <a:t> </a:t>
            </a:r>
            <a:r>
              <a:rPr lang="en-US" dirty="0" err="1"/>
              <a:t>veel</a:t>
            </a:r>
            <a:r>
              <a:rPr lang="en-US" dirty="0"/>
              <a:t> </a:t>
            </a:r>
            <a:r>
              <a:rPr lang="en-US" dirty="0" err="1"/>
              <a:t>moeite</a:t>
            </a:r>
            <a:r>
              <a:rPr lang="en-US" dirty="0"/>
              <a:t> </a:t>
            </a:r>
            <a:r>
              <a:rPr lang="en-US" dirty="0" err="1"/>
              <a:t>mee</a:t>
            </a:r>
            <a:r>
              <a:rPr lang="en-US" dirty="0"/>
              <a:t> </a:t>
            </a:r>
            <a:r>
              <a:rPr lang="en-US" dirty="0" err="1"/>
              <a:t>heeft</a:t>
            </a:r>
            <a:r>
              <a:rPr lang="en-US" dirty="0"/>
              <a:t>, </a:t>
            </a:r>
            <a:r>
              <a:rPr lang="en-US" dirty="0" err="1"/>
              <a:t>sterke</a:t>
            </a:r>
            <a:r>
              <a:rPr lang="en-US" dirty="0"/>
              <a:t> </a:t>
            </a:r>
            <a:r>
              <a:rPr lang="en-US" dirty="0" err="1"/>
              <a:t>typering</a:t>
            </a:r>
            <a:r>
              <a:rPr lang="en-US" dirty="0"/>
              <a:t> </a:t>
            </a:r>
            <a:r>
              <a:rPr lang="en-US" dirty="0" err="1"/>
              <a:t>zorgt</a:t>
            </a:r>
            <a:r>
              <a:rPr lang="en-US" dirty="0"/>
              <a:t> </a:t>
            </a:r>
            <a:r>
              <a:rPr lang="en-US" dirty="0" err="1"/>
              <a:t>voor</a:t>
            </a:r>
            <a:r>
              <a:rPr lang="en-US" dirty="0"/>
              <a:t> </a:t>
            </a:r>
            <a:r>
              <a:rPr lang="en-US" dirty="0" err="1"/>
              <a:t>betere</a:t>
            </a:r>
            <a:r>
              <a:rPr lang="en-US" dirty="0"/>
              <a:t> tooling</a:t>
            </a:r>
            <a:endParaRPr lang="nl-NL" dirty="0"/>
          </a:p>
        </p:txBody>
      </p:sp>
    </p:spTree>
    <p:extLst>
      <p:ext uri="{BB962C8B-B14F-4D97-AF65-F5344CB8AC3E}">
        <p14:creationId xmlns:p14="http://schemas.microsoft.com/office/powerpoint/2010/main" val="544317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1652649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3823105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908045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a:t>
            </a:r>
            <a:r>
              <a:rPr lang="en-GB" baseline="0" dirty="0"/>
              <a:t> you don’t have to build </a:t>
            </a:r>
            <a:r>
              <a:rPr lang="en-GB" baseline="0" dirty="0" err="1"/>
              <a:t>javascript</a:t>
            </a:r>
            <a:r>
              <a:rPr lang="en-GB" baseline="0" dirty="0"/>
              <a:t>, just keep development and production the same. </a:t>
            </a:r>
            <a:br>
              <a:rPr lang="en-GB" baseline="0" dirty="0"/>
            </a:br>
            <a:endParaRPr lang="nl-NL" dirty="0"/>
          </a:p>
        </p:txBody>
      </p:sp>
    </p:spTree>
    <p:extLst>
      <p:ext uri="{BB962C8B-B14F-4D97-AF65-F5344CB8AC3E}">
        <p14:creationId xmlns:p14="http://schemas.microsoft.com/office/powerpoint/2010/main" val="499644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GB" baseline="0" dirty="0"/>
            </a:br>
            <a:r>
              <a:rPr lang="en-GB" baseline="0" dirty="0"/>
              <a:t>Front-end vs backend </a:t>
            </a:r>
            <a:endParaRPr lang="nl-NL" dirty="0"/>
          </a:p>
        </p:txBody>
      </p:sp>
    </p:spTree>
    <p:extLst>
      <p:ext uri="{BB962C8B-B14F-4D97-AF65-F5344CB8AC3E}">
        <p14:creationId xmlns:p14="http://schemas.microsoft.com/office/powerpoint/2010/main" val="406725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112947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a:t>-Dus we willen geen Javascript, maar wel het Javascript ecosystem -&gt; 150 talen die naar javascript compileren...</a:t>
            </a:r>
          </a:p>
          <a:p>
            <a:r>
              <a:rPr lang="nl-NL" dirty="0"/>
              <a:t>- We willen geen hele nieuwe syntax leren; het liefste programmeren we in OO?</a:t>
            </a:r>
          </a:p>
          <a:p>
            <a:r>
              <a:rPr lang="nl-NL" dirty="0"/>
              <a:t>- Web applicaties worden steeds groter en daardoor onoverzichtelijker, modulariteit wordt dus steeds belangrijker; </a:t>
            </a:r>
            <a:r>
              <a:rPr lang="nl-NL" dirty="0" err="1"/>
              <a:t>seperation</a:t>
            </a:r>
            <a:r>
              <a:rPr lang="nl-NL" dirty="0"/>
              <a:t> of concerns.</a:t>
            </a:r>
          </a:p>
          <a:p>
            <a:r>
              <a:rPr lang="nl-NL" dirty="0"/>
              <a:t>- Static typing; met dynamic typing kan je de hele wereld verwachten in een var</a:t>
            </a:r>
          </a:p>
          <a:p>
            <a:r>
              <a:rPr lang="nl-NL" dirty="0"/>
              <a:t>-</a:t>
            </a:r>
            <a:r>
              <a:rPr lang="nl-NL" baseline="0" dirty="0"/>
              <a:t> Cleane javascript output, exit </a:t>
            </a:r>
            <a:r>
              <a:rPr lang="nl-NL" baseline="0" dirty="0" err="1"/>
              <a:t>strategy</a:t>
            </a:r>
            <a:r>
              <a:rPr lang="nl-NL" baseline="0" dirty="0"/>
              <a:t> </a:t>
            </a:r>
            <a:endParaRPr lang="nl-NL" dirty="0"/>
          </a:p>
        </p:txBody>
      </p:sp>
    </p:spTree>
    <p:extLst>
      <p:ext uri="{BB962C8B-B14F-4D97-AF65-F5344CB8AC3E}">
        <p14:creationId xmlns:p14="http://schemas.microsoft.com/office/powerpoint/2010/main" val="2690781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nl-NL" dirty="0"/>
              <a:t>https://github.com/jashkenas/coffeescript/wiki/List-of-languages-that-compile-to-JS</a:t>
            </a:r>
          </a:p>
          <a:p>
            <a:r>
              <a:rPr lang="nl-NL" dirty="0"/>
              <a:t>Typescript: Microsoft </a:t>
            </a:r>
            <a:r>
              <a:rPr lang="nl-NL" u="sng" dirty="0">
                <a:hlinkClick r:id="rId3" tooltip="Anders Hejlsberg"/>
              </a:rPr>
              <a:t>Anders Hejlsberg</a:t>
            </a:r>
            <a:r>
              <a:rPr lang="nl-NL" u="sng" dirty="0"/>
              <a:t> OO </a:t>
            </a:r>
            <a:r>
              <a:rPr lang="nl-NL" u="sng" dirty="0" err="1"/>
              <a:t>subset</a:t>
            </a:r>
            <a:r>
              <a:rPr lang="nl-NL" u="sng" dirty="0"/>
              <a:t> Javascript</a:t>
            </a:r>
            <a:endParaRPr lang="nl-NL" dirty="0"/>
          </a:p>
          <a:p>
            <a:r>
              <a:rPr lang="nl-NL" dirty="0" err="1"/>
              <a:t>Coffeescript</a:t>
            </a:r>
            <a:r>
              <a:rPr lang="nl-NL" dirty="0"/>
              <a:t>: Lijkt op </a:t>
            </a:r>
            <a:r>
              <a:rPr lang="nl-NL" dirty="0" err="1"/>
              <a:t>ruby</a:t>
            </a:r>
            <a:r>
              <a:rPr lang="nl-NL" dirty="0"/>
              <a:t>, python en </a:t>
            </a:r>
            <a:r>
              <a:rPr lang="nl-NL" dirty="0" err="1"/>
              <a:t>haskall</a:t>
            </a:r>
            <a:r>
              <a:rPr lang="nl-NL" dirty="0"/>
              <a:t>; voegt </a:t>
            </a:r>
            <a:r>
              <a:rPr lang="nl-NL" dirty="0" err="1"/>
              <a:t>static</a:t>
            </a:r>
            <a:r>
              <a:rPr lang="nl-NL" dirty="0"/>
              <a:t> </a:t>
            </a:r>
            <a:r>
              <a:rPr lang="nl-NL" dirty="0" err="1"/>
              <a:t>typing</a:t>
            </a:r>
            <a:r>
              <a:rPr lang="nl-NL" dirty="0"/>
              <a:t> toe</a:t>
            </a:r>
          </a:p>
          <a:p>
            <a:r>
              <a:rPr lang="nl-NL" dirty="0"/>
              <a:t>Dart: </a:t>
            </a:r>
            <a:r>
              <a:rPr lang="nl-NL" dirty="0" err="1"/>
              <a:t>Dartium</a:t>
            </a:r>
            <a:r>
              <a:rPr lang="nl-NL" dirty="0"/>
              <a:t> </a:t>
            </a:r>
            <a:r>
              <a:rPr lang="nl-NL" dirty="0" err="1"/>
              <a:t>library</a:t>
            </a:r>
            <a:r>
              <a:rPr lang="nl-NL" dirty="0"/>
              <a:t> is </a:t>
            </a:r>
            <a:r>
              <a:rPr lang="nl-NL" dirty="0" err="1"/>
              <a:t>used</a:t>
            </a:r>
            <a:r>
              <a:rPr lang="nl-NL" dirty="0"/>
              <a:t> at </a:t>
            </a:r>
            <a:r>
              <a:rPr lang="nl-NL" dirty="0" err="1"/>
              <a:t>runtime</a:t>
            </a:r>
            <a:endParaRPr lang="nl-NL" dirty="0"/>
          </a:p>
          <a:p>
            <a:r>
              <a:rPr lang="nl-NL" sz="2200" b="1" i="0" dirty="0">
                <a:effectLst/>
                <a:latin typeface="Lucida Grande"/>
                <a:ea typeface="Lucida Grande"/>
                <a:cs typeface="Lucida Grande"/>
                <a:sym typeface="Lucida Grande"/>
              </a:rPr>
              <a:t>Dart</a:t>
            </a:r>
            <a:r>
              <a:rPr lang="nl-NL" sz="2200" b="0" i="0" dirty="0">
                <a:effectLst/>
                <a:latin typeface="Lucida Grande"/>
                <a:ea typeface="Lucida Grande"/>
                <a:cs typeface="Lucida Grande"/>
                <a:sym typeface="Lucida Grande"/>
              </a:rPr>
              <a:t> is a </a:t>
            </a:r>
            <a:r>
              <a:rPr lang="nl-NL" sz="2200" b="0" i="0" u="none" strike="noStrike" dirty="0">
                <a:effectLst/>
                <a:latin typeface="Lucida Grande"/>
                <a:ea typeface="Lucida Grande"/>
                <a:cs typeface="Lucida Grande"/>
                <a:sym typeface="Lucida Grande"/>
                <a:hlinkClick r:id="rId4" tooltip="General-purpose programming language"/>
              </a:rPr>
              <a:t>general-purpose programming language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originally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developed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by</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5" tooltip="Google"/>
              </a:rPr>
              <a:t>Google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and</a:t>
            </a:r>
            <a:r>
              <a:rPr lang="nl-NL" sz="2200" b="0" i="0" dirty="0">
                <a:effectLst/>
                <a:latin typeface="Lucida Grande"/>
                <a:ea typeface="Lucida Grande"/>
                <a:cs typeface="Lucida Grande"/>
                <a:sym typeface="Lucida Grande"/>
              </a:rPr>
              <a:t> later </a:t>
            </a:r>
            <a:r>
              <a:rPr lang="nl-NL" sz="2200" b="0" i="0" dirty="0" err="1">
                <a:effectLst/>
                <a:latin typeface="Lucida Grande"/>
                <a:ea typeface="Lucida Grande"/>
                <a:cs typeface="Lucida Grande"/>
                <a:sym typeface="Lucida Grande"/>
              </a:rPr>
              <a:t>approved</a:t>
            </a:r>
            <a:r>
              <a:rPr lang="nl-NL" sz="2200" b="0" i="0" dirty="0">
                <a:effectLst/>
                <a:latin typeface="Lucida Grande"/>
                <a:ea typeface="Lucida Grande"/>
                <a:cs typeface="Lucida Grande"/>
                <a:sym typeface="Lucida Grande"/>
              </a:rPr>
              <a:t> as a standard </a:t>
            </a:r>
            <a:r>
              <a:rPr lang="nl-NL" sz="2200" b="0" i="0" dirty="0" err="1">
                <a:effectLst/>
                <a:latin typeface="Lucida Grande"/>
                <a:ea typeface="Lucida Grande"/>
                <a:cs typeface="Lucida Grande"/>
                <a:sym typeface="Lucida Grande"/>
              </a:rPr>
              <a:t>by</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Ecma</a:t>
            </a:r>
            <a:r>
              <a:rPr lang="nl-NL" sz="2200" b="0" i="0" dirty="0">
                <a:effectLst/>
                <a:latin typeface="Lucida Grande"/>
                <a:ea typeface="Lucida Grande"/>
                <a:cs typeface="Lucida Grande"/>
                <a:sym typeface="Lucida Grande"/>
              </a:rPr>
              <a:t> (ECMA-408).</a:t>
            </a:r>
            <a:r>
              <a:rPr lang="nl-NL" sz="2200" b="0" i="0" u="none" strike="noStrike" baseline="30000" dirty="0">
                <a:effectLst/>
                <a:latin typeface="Lucida Grande"/>
                <a:ea typeface="Lucida Grande"/>
                <a:cs typeface="Lucida Grande"/>
                <a:sym typeface="Lucida Grande"/>
                <a:hlinkClick r:id="rId6"/>
              </a:rPr>
              <a:t>[4]</a:t>
            </a:r>
            <a:r>
              <a:rPr lang="nl-NL" sz="2200" b="0" i="0" dirty="0">
                <a:effectLst/>
                <a:latin typeface="Lucida Grande"/>
                <a:ea typeface="Lucida Grande"/>
                <a:cs typeface="Lucida Grande"/>
                <a:sym typeface="Lucida Grande"/>
              </a:rPr>
              <a:t> It is </a:t>
            </a:r>
            <a:r>
              <a:rPr lang="nl-NL" sz="2200" b="0" i="0" dirty="0" err="1">
                <a:effectLst/>
                <a:latin typeface="Lucida Grande"/>
                <a:ea typeface="Lucida Grande"/>
                <a:cs typeface="Lucida Grande"/>
                <a:sym typeface="Lucida Grande"/>
              </a:rPr>
              <a:t>used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to</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build</a:t>
            </a:r>
            <a:r>
              <a:rPr lang="nl-NL" sz="2200" b="0" i="0" dirty="0">
                <a:effectLst/>
                <a:latin typeface="Lucida Grande"/>
                <a:ea typeface="Lucida Grande"/>
                <a:cs typeface="Lucida Grande"/>
                <a:sym typeface="Lucida Grande"/>
              </a:rPr>
              <a:t> web, server </a:t>
            </a:r>
            <a:r>
              <a:rPr lang="nl-NL" sz="2200" b="0" i="0" dirty="0" err="1">
                <a:effectLst/>
                <a:latin typeface="Lucida Grande"/>
                <a:ea typeface="Lucida Grande"/>
                <a:cs typeface="Lucida Grande"/>
                <a:sym typeface="Lucida Grande"/>
              </a:rPr>
              <a:t>and</a:t>
            </a:r>
            <a:r>
              <a:rPr lang="nl-NL" sz="2200" b="0" i="0" dirty="0">
                <a:effectLst/>
                <a:latin typeface="Lucida Grande"/>
                <a:ea typeface="Lucida Grande"/>
                <a:cs typeface="Lucida Grande"/>
                <a:sym typeface="Lucida Grande"/>
              </a:rPr>
              <a:t> mobile </a:t>
            </a:r>
            <a:r>
              <a:rPr lang="nl-NL" sz="2200" b="0" i="0" dirty="0" err="1">
                <a:effectLst/>
                <a:latin typeface="Lucida Grande"/>
                <a:ea typeface="Lucida Grande"/>
                <a:cs typeface="Lucida Grande"/>
                <a:sym typeface="Lucida Grande"/>
              </a:rPr>
              <a:t>applications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and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for</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7" tooltip="Internet of Things"/>
              </a:rPr>
              <a:t>Internet of Things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IoT</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devices</a:t>
            </a:r>
            <a:r>
              <a:rPr lang="nl-NL" sz="2200" b="0" i="0" dirty="0">
                <a:effectLst/>
                <a:latin typeface="Lucida Grande"/>
                <a:ea typeface="Lucida Grande"/>
                <a:cs typeface="Lucida Grande"/>
                <a:sym typeface="Lucida Grande"/>
              </a:rPr>
              <a:t>.</a:t>
            </a:r>
            <a:r>
              <a:rPr lang="nl-NL" sz="2200" b="0" i="0" u="none" strike="noStrike" baseline="30000" dirty="0">
                <a:effectLst/>
                <a:latin typeface="Lucida Grande"/>
                <a:ea typeface="Lucida Grande"/>
                <a:cs typeface="Lucida Grande"/>
                <a:sym typeface="Lucida Grande"/>
                <a:hlinkClick r:id="rId8"/>
              </a:rPr>
              <a:t>[5]</a:t>
            </a:r>
            <a:r>
              <a:rPr lang="nl-NL" sz="2200" b="0" i="0" dirty="0">
                <a:effectLst/>
                <a:latin typeface="Lucida Grande"/>
                <a:ea typeface="Lucida Grande"/>
                <a:cs typeface="Lucida Grande"/>
                <a:sym typeface="Lucida Grande"/>
              </a:rPr>
              <a:t> It is </a:t>
            </a:r>
            <a:r>
              <a:rPr lang="nl-NL" sz="2200" b="0" i="0" u="none" strike="noStrike" dirty="0">
                <a:effectLst/>
                <a:latin typeface="Lucida Grande"/>
                <a:ea typeface="Lucida Grande"/>
                <a:cs typeface="Lucida Grande"/>
                <a:sym typeface="Lucida Grande"/>
                <a:hlinkClick r:id="rId9" tooltip="Open-source software"/>
              </a:rPr>
              <a:t>open-source software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under</a:t>
            </a:r>
            <a:r>
              <a:rPr lang="nl-NL" sz="2200" b="0" i="0" dirty="0">
                <a:effectLst/>
                <a:latin typeface="Lucida Grande"/>
                <a:ea typeface="Lucida Grande"/>
                <a:cs typeface="Lucida Grande"/>
                <a:sym typeface="Lucida Grande"/>
              </a:rPr>
              <a:t> a </a:t>
            </a:r>
            <a:r>
              <a:rPr lang="nl-NL" sz="2200" b="0" i="0" u="none" strike="noStrike" dirty="0">
                <a:effectLst/>
                <a:latin typeface="Lucida Grande"/>
                <a:ea typeface="Lucida Grande"/>
                <a:cs typeface="Lucida Grande"/>
                <a:sym typeface="Lucida Grande"/>
                <a:hlinkClick r:id="rId10" tooltip="BSD licenses"/>
              </a:rPr>
              <a:t>BSD license</a:t>
            </a:r>
            <a:r>
              <a:rPr lang="nl-NL" sz="2200" b="0" i="0" dirty="0">
                <a:effectLst/>
                <a:latin typeface="Lucida Grande"/>
                <a:ea typeface="Lucida Grande"/>
                <a:cs typeface="Lucida Grande"/>
                <a:sym typeface="Lucida Grande"/>
              </a:rPr>
              <a:t>.</a:t>
            </a:r>
          </a:p>
          <a:p>
            <a:r>
              <a:rPr lang="nl-NL" sz="2200" b="0" i="0" dirty="0">
                <a:effectLst/>
                <a:latin typeface="Lucida Grande"/>
                <a:ea typeface="Lucida Grande"/>
                <a:cs typeface="Lucida Grande"/>
                <a:sym typeface="Lucida Grande"/>
              </a:rPr>
              <a:t>Dart is a </a:t>
            </a:r>
            <a:r>
              <a:rPr lang="nl-NL" sz="2200" b="0" i="0" u="none" strike="noStrike" dirty="0">
                <a:effectLst/>
                <a:latin typeface="Lucida Grande"/>
                <a:ea typeface="Lucida Grande"/>
                <a:cs typeface="Lucida Grande"/>
                <a:sym typeface="Lucida Grande"/>
                <a:hlinkClick r:id="rId11" tooltip="Class-based programming"/>
              </a:rPr>
              <a:t>class-based</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12" tooltip="Single inheritance"/>
              </a:rPr>
              <a:t>single inheritance</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13" tooltip="Object-oriented programming"/>
              </a:rPr>
              <a:t>object-oriented</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language</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with</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14" tooltip="C (programming language)"/>
              </a:rPr>
              <a:t>C</a:t>
            </a:r>
            <a:r>
              <a:rPr lang="nl-NL" sz="2200" b="0" i="0" dirty="0">
                <a:effectLst/>
                <a:latin typeface="Lucida Grande"/>
                <a:ea typeface="Lucida Grande"/>
                <a:cs typeface="Lucida Grande"/>
                <a:sym typeface="Lucida Grande"/>
              </a:rPr>
              <a:t>-</a:t>
            </a:r>
            <a:r>
              <a:rPr lang="nl-NL" sz="2200" b="0" i="0" dirty="0" err="1">
                <a:effectLst/>
                <a:latin typeface="Lucida Grande"/>
                <a:ea typeface="Lucida Grande"/>
                <a:cs typeface="Lucida Grande"/>
                <a:sym typeface="Lucida Grande"/>
              </a:rPr>
              <a:t>style</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15" tooltip="Syntax (programming languages)"/>
              </a:rPr>
              <a:t>syntax</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which</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compiles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into</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16" tooltip="JavaScript"/>
              </a:rPr>
              <a:t>JavaScript</a:t>
            </a:r>
            <a:r>
              <a:rPr lang="nl-NL" sz="2200" b="0" i="0" dirty="0">
                <a:effectLst/>
                <a:latin typeface="Lucida Grande"/>
                <a:ea typeface="Lucida Grande"/>
                <a:cs typeface="Lucida Grande"/>
                <a:sym typeface="Lucida Grande"/>
              </a:rPr>
              <a:t> or </a:t>
            </a:r>
            <a:r>
              <a:rPr lang="nl-NL" sz="2200" b="0" i="0" u="none" strike="noStrike" dirty="0">
                <a:effectLst/>
                <a:latin typeface="Lucida Grande"/>
                <a:ea typeface="Lucida Grande"/>
                <a:cs typeface="Lucida Grande"/>
                <a:sym typeface="Lucida Grande"/>
                <a:hlinkClick r:id="rId17" tooltip="Native code"/>
              </a:rPr>
              <a:t>native code</a:t>
            </a:r>
            <a:r>
              <a:rPr lang="nl-NL" sz="2200" b="0" i="0" dirty="0">
                <a:effectLst/>
                <a:latin typeface="Lucida Grande"/>
                <a:ea typeface="Lucida Grande"/>
                <a:cs typeface="Lucida Grande"/>
                <a:sym typeface="Lucida Grande"/>
              </a:rPr>
              <a:t>. It supports </a:t>
            </a:r>
            <a:r>
              <a:rPr lang="nl-NL" sz="2200" b="0" i="0" u="none" strike="noStrike" dirty="0">
                <a:effectLst/>
                <a:latin typeface="Lucida Grande"/>
                <a:ea typeface="Lucida Grande"/>
                <a:cs typeface="Lucida Grande"/>
                <a:sym typeface="Lucida Grande"/>
                <a:hlinkClick r:id="rId18" tooltip="Interface (object-oriented programming)"/>
              </a:rPr>
              <a:t>interfaces</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19" tooltip="Mixin"/>
              </a:rPr>
              <a:t>mixins</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20" tooltip="Abstract class"/>
              </a:rPr>
              <a:t>abstract classes</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21" tooltip="Reification (computer science)"/>
              </a:rPr>
              <a:t>reified</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22" tooltip="Generic programming"/>
              </a:rPr>
              <a:t>generics</a:t>
            </a:r>
            <a:r>
              <a:rPr lang="nl-NL" sz="2200" b="0" i="0" dirty="0">
                <a:effectLst/>
                <a:latin typeface="Lucida Grande"/>
                <a:ea typeface="Lucida Grande"/>
                <a:cs typeface="Lucida Grande"/>
                <a:sym typeface="Lucida Grande"/>
              </a:rPr>
              <a:t>, </a:t>
            </a:r>
            <a:r>
              <a:rPr lang="nl-NL" sz="2200" b="0" i="0" dirty="0" err="1">
                <a:effectLst/>
                <a:latin typeface="Lucida Grande"/>
                <a:ea typeface="Lucida Grande"/>
                <a:cs typeface="Lucida Grande"/>
                <a:sym typeface="Lucida Grande"/>
              </a:rPr>
              <a:t>and</a:t>
            </a:r>
            <a:r>
              <a:rPr lang="nl-NL" sz="2200" b="0" i="0" dirty="0">
                <a:effectLst/>
                <a:latin typeface="Lucida Grande"/>
                <a:ea typeface="Lucida Grande"/>
                <a:cs typeface="Lucida Grande"/>
                <a:sym typeface="Lucida Grande"/>
              </a:rPr>
              <a:t> </a:t>
            </a:r>
            <a:r>
              <a:rPr lang="nl-NL" sz="2200" b="0" i="0" u="none" strike="noStrike" dirty="0">
                <a:effectLst/>
                <a:latin typeface="Lucida Grande"/>
                <a:ea typeface="Lucida Grande"/>
                <a:cs typeface="Lucida Grande"/>
                <a:sym typeface="Lucida Grande"/>
                <a:hlinkClick r:id="rId23" tooltip="Optional typing"/>
              </a:rPr>
              <a:t>optional typing</a:t>
            </a:r>
            <a:r>
              <a:rPr lang="nl-NL" sz="2200" b="0" i="0" dirty="0">
                <a:effectLst/>
                <a:latin typeface="Lucida Grande"/>
                <a:ea typeface="Lucida Grande"/>
                <a:cs typeface="Lucida Grande"/>
                <a:sym typeface="Lucida Grande"/>
              </a:rPr>
              <a:t>.</a:t>
            </a:r>
          </a:p>
          <a:p>
            <a:endParaRPr lang="nl-NL" dirty="0"/>
          </a:p>
        </p:txBody>
      </p:sp>
    </p:spTree>
    <p:extLst>
      <p:ext uri="{BB962C8B-B14F-4D97-AF65-F5344CB8AC3E}">
        <p14:creationId xmlns:p14="http://schemas.microsoft.com/office/powerpoint/2010/main" val="2214657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Superset</a:t>
            </a:r>
            <a:r>
              <a:rPr lang="en-US" baseline="0" dirty="0"/>
              <a:t> </a:t>
            </a:r>
            <a:r>
              <a:rPr lang="en-US" baseline="0" dirty="0" err="1"/>
              <a:t>Javascript</a:t>
            </a:r>
            <a:r>
              <a:rPr lang="en-US" baseline="0" dirty="0"/>
              <a:t> -&gt; compiles to ES3/ES5/ES6 </a:t>
            </a:r>
            <a:r>
              <a:rPr lang="en-US" baseline="0" dirty="0" err="1"/>
              <a:t>javascript</a:t>
            </a:r>
            <a:r>
              <a:rPr lang="en-US" baseline="0" dirty="0"/>
              <a:t> -&gt; do not need any special runtime</a:t>
            </a:r>
            <a:endParaRPr lang="en-US" dirty="0"/>
          </a:p>
          <a:p>
            <a:r>
              <a:rPr lang="en-US" dirty="0"/>
              <a:t>Based on ECMAScript 6</a:t>
            </a:r>
            <a:r>
              <a:rPr lang="en-US" baseline="0" dirty="0"/>
              <a:t> &gt; Typescript implements features on next ECMA script releases</a:t>
            </a:r>
            <a:endParaRPr lang="en-US" dirty="0"/>
          </a:p>
          <a:p>
            <a:endParaRPr lang="en-US" dirty="0"/>
          </a:p>
          <a:p>
            <a:r>
              <a:rPr lang="en-US" dirty="0"/>
              <a:t>By Microsoft, angular by google</a:t>
            </a:r>
          </a:p>
          <a:p>
            <a:r>
              <a:rPr lang="en-US" dirty="0"/>
              <a:t>Angular 2 written in Typescript</a:t>
            </a:r>
          </a:p>
          <a:p>
            <a:endParaRPr lang="nl-NL" dirty="0"/>
          </a:p>
        </p:txBody>
      </p:sp>
    </p:spTree>
    <p:extLst>
      <p:ext uri="{BB962C8B-B14F-4D97-AF65-F5344CB8AC3E}">
        <p14:creationId xmlns:p14="http://schemas.microsoft.com/office/powerpoint/2010/main" val="4003001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nl-NL" dirty="0"/>
              <a:t>Skip?</a:t>
            </a:r>
          </a:p>
          <a:p>
            <a:pPr marL="0" marR="0" indent="0" defTabSz="584200" eaLnBrk="1" fontAlgn="auto" latinLnBrk="0" hangingPunct="1">
              <a:lnSpc>
                <a:spcPct val="100000"/>
              </a:lnSpc>
              <a:spcBef>
                <a:spcPts val="0"/>
              </a:spcBef>
              <a:spcAft>
                <a:spcPts val="0"/>
              </a:spcAft>
              <a:buClrTx/>
              <a:buSzTx/>
              <a:buFontTx/>
              <a:buNone/>
              <a:tabLst/>
              <a:defRPr/>
            </a:pPr>
            <a:endParaRPr lang="nl-NL" dirty="0"/>
          </a:p>
          <a:p>
            <a:pPr marL="0" marR="0" indent="0" defTabSz="584200" eaLnBrk="1" fontAlgn="auto" latinLnBrk="0" hangingPunct="1">
              <a:lnSpc>
                <a:spcPct val="100000"/>
              </a:lnSpc>
              <a:spcBef>
                <a:spcPts val="0"/>
              </a:spcBef>
              <a:spcAft>
                <a:spcPts val="0"/>
              </a:spcAft>
              <a:buClrTx/>
              <a:buSzTx/>
              <a:buFontTx/>
              <a:buNone/>
              <a:tabLst/>
              <a:defRPr/>
            </a:pPr>
            <a:r>
              <a:rPr lang="nl-NL" dirty="0"/>
              <a:t>TSC is de typescript compile. De compiler doet niks met de javascript. Sterker nog, hij geeft warnings als er problemen zijn in de code</a:t>
            </a:r>
          </a:p>
          <a:p>
            <a:endParaRPr lang="nl-NL" dirty="0"/>
          </a:p>
        </p:txBody>
      </p:sp>
    </p:spTree>
    <p:extLst>
      <p:ext uri="{BB962C8B-B14F-4D97-AF65-F5344CB8AC3E}">
        <p14:creationId xmlns:p14="http://schemas.microsoft.com/office/powerpoint/2010/main" val="15614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dirty="0"/>
              <a:t>type </a:t>
            </a:r>
            <a:r>
              <a:rPr lang="nl-NL" dirty="0" err="1"/>
              <a:t>inference</a:t>
            </a:r>
            <a:r>
              <a:rPr lang="nl-NL" dirty="0"/>
              <a:t> </a:t>
            </a:r>
          </a:p>
          <a:p>
            <a:endParaRPr lang="nl-NL" dirty="0"/>
          </a:p>
          <a:p>
            <a:r>
              <a:rPr lang="nl-NL" dirty="0" err="1"/>
              <a:t>Detect</a:t>
            </a:r>
            <a:r>
              <a:rPr lang="nl-NL" dirty="0"/>
              <a:t> </a:t>
            </a:r>
            <a:r>
              <a:rPr lang="nl-NL" dirty="0" err="1"/>
              <a:t>errors</a:t>
            </a:r>
            <a:r>
              <a:rPr lang="nl-NL" dirty="0"/>
              <a:t> </a:t>
            </a:r>
            <a:r>
              <a:rPr lang="nl-NL" dirty="0" err="1"/>
              <a:t>earlier</a:t>
            </a:r>
            <a:r>
              <a:rPr lang="nl-NL" dirty="0"/>
              <a:t> in </a:t>
            </a:r>
            <a:r>
              <a:rPr lang="nl-NL" dirty="0" err="1"/>
              <a:t>the</a:t>
            </a:r>
            <a:r>
              <a:rPr lang="nl-NL" dirty="0"/>
              <a:t> proces</a:t>
            </a:r>
          </a:p>
        </p:txBody>
      </p:sp>
    </p:spTree>
    <p:extLst>
      <p:ext uri="{BB962C8B-B14F-4D97-AF65-F5344CB8AC3E}">
        <p14:creationId xmlns:p14="http://schemas.microsoft.com/office/powerpoint/2010/main" val="1743224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2_Titel">
    <p:spTree>
      <p:nvGrpSpPr>
        <p:cNvPr id="1" name=""/>
        <p:cNvGrpSpPr/>
        <p:nvPr/>
      </p:nvGrpSpPr>
      <p:grpSpPr>
        <a:xfrm>
          <a:off x="0" y="0"/>
          <a:ext cx="0" cy="0"/>
          <a:chOff x="0" y="0"/>
          <a:chExt cx="0" cy="0"/>
        </a:xfrm>
      </p:grpSpPr>
      <p:sp>
        <p:nvSpPr>
          <p:cNvPr id="13" name="Shape 13"/>
          <p:cNvSpPr/>
          <p:nvPr/>
        </p:nvSpPr>
        <p:spPr>
          <a:xfrm>
            <a:off x="-25400" y="-25400"/>
            <a:ext cx="24434800" cy="13766800"/>
          </a:xfrm>
          <a:prstGeom prst="rect">
            <a:avLst/>
          </a:prstGeom>
          <a:gradFill>
            <a:gsLst>
              <a:gs pos="0">
                <a:srgbClr val="170F15"/>
              </a:gs>
              <a:gs pos="99926">
                <a:srgbClr val="45A2BC"/>
              </a:gs>
            </a:gsLst>
            <a:lin ang="5400000"/>
          </a:gradFill>
          <a:ln w="12700">
            <a:miter lim="400000"/>
          </a:ln>
        </p:spPr>
        <p:txBody>
          <a:bodyPr lIns="71437" tIns="71437" rIns="71437" bIns="71437" anchor="ctr"/>
          <a:lstStyle/>
          <a:p>
            <a:pP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4"/>
          <p:cNvSpPr>
            <a:spLocks noGrp="1"/>
          </p:cNvSpPr>
          <p:nvPr>
            <p:ph type="title"/>
          </p:nvPr>
        </p:nvSpPr>
        <p:spPr>
          <a:xfrm>
            <a:off x="2911210" y="4720431"/>
            <a:ext cx="21237973" cy="4802651"/>
          </a:xfrm>
          <a:prstGeom prst="rect">
            <a:avLst/>
          </a:prstGeom>
        </p:spPr>
        <p:txBody>
          <a:bodyPr/>
          <a:lstStyle/>
          <a:p>
            <a:r>
              <a:t>Title Text</a:t>
            </a:r>
          </a:p>
        </p:txBody>
      </p:sp>
      <p:pic>
        <p:nvPicPr>
          <p:cNvPr id="15" name="wit-structuur2.png"/>
          <p:cNvPicPr>
            <a:picLocks noChangeAspect="1"/>
          </p:cNvPicPr>
          <p:nvPr/>
        </p:nvPicPr>
        <p:blipFill>
          <a:blip r:embed="rId2">
            <a:alphaModFix amt="50000"/>
            <a:extLst/>
          </a:blip>
          <a:stretch>
            <a:fillRect/>
          </a:stretch>
        </p:blipFill>
        <p:spPr>
          <a:xfrm>
            <a:off x="12318823" y="245973"/>
            <a:ext cx="26022090" cy="19325035"/>
          </a:xfrm>
          <a:prstGeom prst="rect">
            <a:avLst/>
          </a:prstGeom>
          <a:ln w="12700">
            <a:miter lim="400000"/>
          </a:ln>
        </p:spPr>
      </p:pic>
      <p:pic>
        <p:nvPicPr>
          <p:cNvPr id="16" name="devcon_print_2016-light.png"/>
          <p:cNvPicPr>
            <a:picLocks noChangeAspect="1"/>
          </p:cNvPicPr>
          <p:nvPr/>
        </p:nvPicPr>
        <p:blipFill>
          <a:blip r:embed="rId3">
            <a:extLst/>
          </a:blip>
          <a:srcRect/>
          <a:stretch>
            <a:fillRect/>
          </a:stretch>
        </p:blipFill>
        <p:spPr>
          <a:xfrm>
            <a:off x="21778997" y="143214"/>
            <a:ext cx="2122555" cy="1652106"/>
          </a:xfrm>
          <a:prstGeom prst="rect">
            <a:avLst/>
          </a:prstGeom>
          <a:ln w="12700">
            <a:miter lim="400000"/>
          </a:ln>
        </p:spPr>
      </p:pic>
      <p:sp>
        <p:nvSpPr>
          <p:cNvPr id="17" name="Shape 17"/>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33967440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26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02718416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25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94271429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24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19081081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23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64159394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22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40544849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0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49822948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9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8025004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8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206696502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7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203220759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6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56518955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el">
    <p:spTree>
      <p:nvGrpSpPr>
        <p:cNvPr id="1" name=""/>
        <p:cNvGrpSpPr/>
        <p:nvPr/>
      </p:nvGrpSpPr>
      <p:grpSpPr>
        <a:xfrm>
          <a:off x="0" y="0"/>
          <a:ext cx="0" cy="0"/>
          <a:chOff x="0" y="0"/>
          <a:chExt cx="0" cy="0"/>
        </a:xfrm>
      </p:grpSpPr>
      <p:sp>
        <p:nvSpPr>
          <p:cNvPr id="68" name="Shape 68"/>
          <p:cNvSpPr/>
          <p:nvPr/>
        </p:nvSpPr>
        <p:spPr>
          <a:xfrm>
            <a:off x="-25400" y="-25400"/>
            <a:ext cx="24434800" cy="13766800"/>
          </a:xfrm>
          <a:prstGeom prst="rect">
            <a:avLst/>
          </a:prstGeom>
          <a:gradFill>
            <a:gsLst>
              <a:gs pos="657">
                <a:srgbClr val="170F15"/>
              </a:gs>
              <a:gs pos="99926">
                <a:srgbClr val="45A2BC"/>
              </a:gs>
            </a:gsLst>
            <a:lin ang="5400000"/>
          </a:gra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69"/>
          <p:cNvSpPr>
            <a:spLocks noGrp="1"/>
          </p:cNvSpPr>
          <p:nvPr>
            <p:ph type="title"/>
          </p:nvPr>
        </p:nvSpPr>
        <p:spPr>
          <a:xfrm>
            <a:off x="2911210" y="4720431"/>
            <a:ext cx="21237973" cy="4802651"/>
          </a:xfrm>
          <a:prstGeom prst="rect">
            <a:avLst/>
          </a:prstGeom>
        </p:spPr>
        <p:txBody>
          <a:bodyPr/>
          <a:lstStyle/>
          <a:p>
            <a:r>
              <a:t>Title Text</a:t>
            </a:r>
          </a:p>
        </p:txBody>
      </p:sp>
      <p:pic>
        <p:nvPicPr>
          <p:cNvPr id="70" name="wit-structuur2.png"/>
          <p:cNvPicPr>
            <a:picLocks noChangeAspect="1"/>
          </p:cNvPicPr>
          <p:nvPr/>
        </p:nvPicPr>
        <p:blipFill>
          <a:blip r:embed="rId2">
            <a:alphaModFix amt="50000"/>
            <a:extLst/>
          </a:blip>
          <a:stretch>
            <a:fillRect/>
          </a:stretch>
        </p:blipFill>
        <p:spPr>
          <a:xfrm>
            <a:off x="4560907" y="-1229718"/>
            <a:ext cx="26022090" cy="19325036"/>
          </a:xfrm>
          <a:prstGeom prst="rect">
            <a:avLst/>
          </a:prstGeom>
          <a:ln w="12700">
            <a:miter lim="400000"/>
          </a:ln>
        </p:spPr>
      </p:pic>
      <p:sp>
        <p:nvSpPr>
          <p:cNvPr id="71" name="Shape 7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9520272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5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24149475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4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17166271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3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50964446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2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7612940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1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3572252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10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14749589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9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2469841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8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52407965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7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5218375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6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72865708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Vervolgpagina">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p>
            <a:r>
              <a:t>Title Text</a:t>
            </a:r>
          </a:p>
        </p:txBody>
      </p:sp>
      <p:sp>
        <p:nvSpPr>
          <p:cNvPr id="37" name="Shape 3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277172058"/>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5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21525893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4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45594941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8388974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2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95436188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1_Titel">
    <p:spTree>
      <p:nvGrpSpPr>
        <p:cNvPr id="1" name=""/>
        <p:cNvGrpSpPr/>
        <p:nvPr/>
      </p:nvGrpSpPr>
      <p:grpSpPr>
        <a:xfrm>
          <a:off x="0" y="0"/>
          <a:ext cx="0" cy="0"/>
          <a:chOff x="0" y="0"/>
          <a:chExt cx="0" cy="0"/>
        </a:xfrm>
      </p:grpSpPr>
      <p:sp>
        <p:nvSpPr>
          <p:cNvPr id="68" name="Shape 68"/>
          <p:cNvSpPr/>
          <p:nvPr/>
        </p:nvSpPr>
        <p:spPr>
          <a:xfrm>
            <a:off x="-25400" y="-25400"/>
            <a:ext cx="24434800" cy="13766800"/>
          </a:xfrm>
          <a:prstGeom prst="rect">
            <a:avLst/>
          </a:prstGeom>
          <a:gradFill>
            <a:gsLst>
              <a:gs pos="657">
                <a:srgbClr val="170F15"/>
              </a:gs>
              <a:gs pos="99926">
                <a:srgbClr val="45A2BC"/>
              </a:gs>
            </a:gsLst>
            <a:lin ang="5400000"/>
          </a:gra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69"/>
          <p:cNvSpPr>
            <a:spLocks noGrp="1"/>
          </p:cNvSpPr>
          <p:nvPr>
            <p:ph type="title"/>
          </p:nvPr>
        </p:nvSpPr>
        <p:spPr>
          <a:xfrm>
            <a:off x="2911210" y="4720431"/>
            <a:ext cx="21237973" cy="4802651"/>
          </a:xfrm>
          <a:prstGeom prst="rect">
            <a:avLst/>
          </a:prstGeom>
        </p:spPr>
        <p:txBody>
          <a:bodyPr/>
          <a:lstStyle/>
          <a:p>
            <a:r>
              <a:t>Title Text</a:t>
            </a:r>
          </a:p>
        </p:txBody>
      </p:sp>
      <p:pic>
        <p:nvPicPr>
          <p:cNvPr id="70" name="wit-structuur2.png"/>
          <p:cNvPicPr>
            <a:picLocks noChangeAspect="1"/>
          </p:cNvPicPr>
          <p:nvPr/>
        </p:nvPicPr>
        <p:blipFill>
          <a:blip r:embed="rId2">
            <a:alphaModFix amt="50000"/>
            <a:extLst/>
          </a:blip>
          <a:stretch>
            <a:fillRect/>
          </a:stretch>
        </p:blipFill>
        <p:spPr>
          <a:xfrm>
            <a:off x="4560907" y="-1229718"/>
            <a:ext cx="26022090" cy="19325036"/>
          </a:xfrm>
          <a:prstGeom prst="rect">
            <a:avLst/>
          </a:prstGeom>
          <a:ln w="12700">
            <a:miter lim="400000"/>
          </a:ln>
        </p:spPr>
      </p:pic>
      <p:sp>
        <p:nvSpPr>
          <p:cNvPr id="71" name="Shape 7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84107495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Titel">
    <p:spTree>
      <p:nvGrpSpPr>
        <p:cNvPr id="1" name=""/>
        <p:cNvGrpSpPr/>
        <p:nvPr/>
      </p:nvGrpSpPr>
      <p:grpSpPr>
        <a:xfrm>
          <a:off x="0" y="0"/>
          <a:ext cx="0" cy="0"/>
          <a:chOff x="0" y="0"/>
          <a:chExt cx="0" cy="0"/>
        </a:xfrm>
      </p:grpSpPr>
      <p:sp>
        <p:nvSpPr>
          <p:cNvPr id="13" name="Shape 13"/>
          <p:cNvSpPr/>
          <p:nvPr/>
        </p:nvSpPr>
        <p:spPr>
          <a:xfrm>
            <a:off x="-25400" y="-25400"/>
            <a:ext cx="24434800" cy="13766800"/>
          </a:xfrm>
          <a:prstGeom prst="rect">
            <a:avLst/>
          </a:prstGeom>
          <a:gradFill>
            <a:gsLst>
              <a:gs pos="0">
                <a:srgbClr val="170F15"/>
              </a:gs>
              <a:gs pos="99926">
                <a:srgbClr val="45A2BC"/>
              </a:gs>
            </a:gsLst>
            <a:lin ang="5400000"/>
          </a:gradFill>
          <a:ln w="12700">
            <a:miter lim="400000"/>
          </a:ln>
        </p:spPr>
        <p:txBody>
          <a:bodyPr lIns="71437" tIns="71437" rIns="71437" bIns="71437" anchor="ctr"/>
          <a:lstStyle/>
          <a:p>
            <a:pP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4"/>
          <p:cNvSpPr>
            <a:spLocks noGrp="1"/>
          </p:cNvSpPr>
          <p:nvPr>
            <p:ph type="title"/>
          </p:nvPr>
        </p:nvSpPr>
        <p:spPr>
          <a:xfrm>
            <a:off x="2911210" y="4720431"/>
            <a:ext cx="21237973" cy="4802651"/>
          </a:xfrm>
          <a:prstGeom prst="rect">
            <a:avLst/>
          </a:prstGeom>
        </p:spPr>
        <p:txBody>
          <a:bodyPr/>
          <a:lstStyle/>
          <a:p>
            <a:r>
              <a:t>Title Text</a:t>
            </a:r>
          </a:p>
        </p:txBody>
      </p:sp>
      <p:pic>
        <p:nvPicPr>
          <p:cNvPr id="15" name="wit-structuur2.png"/>
          <p:cNvPicPr>
            <a:picLocks noChangeAspect="1"/>
          </p:cNvPicPr>
          <p:nvPr/>
        </p:nvPicPr>
        <p:blipFill>
          <a:blip r:embed="rId2">
            <a:alphaModFix amt="50000"/>
            <a:extLst/>
          </a:blip>
          <a:stretch>
            <a:fillRect/>
          </a:stretch>
        </p:blipFill>
        <p:spPr>
          <a:xfrm>
            <a:off x="12318823" y="245973"/>
            <a:ext cx="26022090" cy="19325035"/>
          </a:xfrm>
          <a:prstGeom prst="rect">
            <a:avLst/>
          </a:prstGeom>
          <a:ln w="12700">
            <a:miter lim="400000"/>
          </a:ln>
        </p:spPr>
      </p:pic>
      <p:pic>
        <p:nvPicPr>
          <p:cNvPr id="16" name="devcon_print_2016-light.png"/>
          <p:cNvPicPr>
            <a:picLocks noChangeAspect="1"/>
          </p:cNvPicPr>
          <p:nvPr/>
        </p:nvPicPr>
        <p:blipFill>
          <a:blip r:embed="rId3">
            <a:extLst/>
          </a:blip>
          <a:srcRect/>
          <a:stretch>
            <a:fillRect/>
          </a:stretch>
        </p:blipFill>
        <p:spPr>
          <a:xfrm>
            <a:off x="21778997" y="143214"/>
            <a:ext cx="2122555" cy="1652106"/>
          </a:xfrm>
          <a:prstGeom prst="rect">
            <a:avLst/>
          </a:prstGeom>
          <a:ln w="12700">
            <a:miter lim="400000"/>
          </a:ln>
        </p:spPr>
      </p:pic>
      <p:sp>
        <p:nvSpPr>
          <p:cNvPr id="17" name="Shape 17"/>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17812381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Vervolgpagina">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p>
            <a:r>
              <a:t>Title Text</a:t>
            </a:r>
          </a:p>
        </p:txBody>
      </p:sp>
      <p:sp>
        <p:nvSpPr>
          <p:cNvPr id="37" name="Shape 3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92778378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el en grafiek">
    <p:spTree>
      <p:nvGrpSpPr>
        <p:cNvPr id="1" name=""/>
        <p:cNvGrpSpPr/>
        <p:nvPr/>
      </p:nvGrpSpPr>
      <p:grpSpPr>
        <a:xfrm>
          <a:off x="0" y="0"/>
          <a:ext cx="0" cy="0"/>
          <a:chOff x="0" y="0"/>
          <a:chExt cx="0" cy="0"/>
        </a:xfrm>
      </p:grpSpPr>
      <p:pic>
        <p:nvPicPr>
          <p:cNvPr id="45" name="stijlelement.png"/>
          <p:cNvPicPr>
            <a:picLocks noChangeAspect="1"/>
          </p:cNvPicPr>
          <p:nvPr/>
        </p:nvPicPr>
        <p:blipFill>
          <a:blip r:embed="rId2">
            <a:extLst/>
          </a:blip>
          <a:srcRect l="39623"/>
          <a:stretch>
            <a:fillRect/>
          </a:stretch>
        </p:blipFill>
        <p:spPr>
          <a:xfrm>
            <a:off x="-7633" y="-14240"/>
            <a:ext cx="7622924" cy="13708760"/>
          </a:xfrm>
          <a:prstGeom prst="rect">
            <a:avLst/>
          </a:prstGeom>
          <a:ln w="12700">
            <a:miter lim="400000"/>
          </a:ln>
        </p:spPr>
      </p:pic>
      <p:pic>
        <p:nvPicPr>
          <p:cNvPr id="46" name="luminis.png"/>
          <p:cNvPicPr>
            <a:picLocks noChangeAspect="1"/>
          </p:cNvPicPr>
          <p:nvPr/>
        </p:nvPicPr>
        <p:blipFill>
          <a:blip r:embed="rId3">
            <a:extLst/>
          </a:blip>
          <a:stretch>
            <a:fillRect/>
          </a:stretch>
        </p:blipFill>
        <p:spPr>
          <a:xfrm>
            <a:off x="19514557" y="795419"/>
            <a:ext cx="3933752" cy="1384506"/>
          </a:xfrm>
          <a:prstGeom prst="rect">
            <a:avLst/>
          </a:prstGeom>
          <a:ln w="12700">
            <a:miter lim="400000"/>
          </a:ln>
        </p:spPr>
      </p:pic>
      <p:sp>
        <p:nvSpPr>
          <p:cNvPr id="47" name="Shape 47"/>
          <p:cNvSpPr/>
          <p:nvPr/>
        </p:nvSpPr>
        <p:spPr>
          <a:xfrm>
            <a:off x="2482801" y="2134884"/>
            <a:ext cx="8291780" cy="6877269"/>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48"/>
          <p:cNvSpPr>
            <a:spLocks noGrp="1"/>
          </p:cNvSpPr>
          <p:nvPr>
            <p:ph sz="half" idx="3"/>
          </p:nvPr>
        </p:nvSpPr>
        <p:spPr>
          <a:xfrm>
            <a:off x="2802069" y="5155803"/>
            <a:ext cx="13894595" cy="6375797"/>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49" name="Shape 49"/>
          <p:cNvSpPr>
            <a:spLocks noGrp="1"/>
          </p:cNvSpPr>
          <p:nvPr>
            <p:ph type="title"/>
          </p:nvPr>
        </p:nvSpPr>
        <p:spPr>
          <a:xfrm>
            <a:off x="2780903" y="2232421"/>
            <a:ext cx="21360143" cy="2246182"/>
          </a:xfrm>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38333043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62827268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Titel">
    <p:spTree>
      <p:nvGrpSpPr>
        <p:cNvPr id="1" name=""/>
        <p:cNvGrpSpPr/>
        <p:nvPr/>
      </p:nvGrpSpPr>
      <p:grpSpPr>
        <a:xfrm>
          <a:off x="0" y="0"/>
          <a:ext cx="0" cy="0"/>
          <a:chOff x="0" y="0"/>
          <a:chExt cx="0" cy="0"/>
        </a:xfrm>
      </p:grpSpPr>
      <p:sp>
        <p:nvSpPr>
          <p:cNvPr id="68" name="Shape 68"/>
          <p:cNvSpPr/>
          <p:nvPr/>
        </p:nvSpPr>
        <p:spPr>
          <a:xfrm>
            <a:off x="-25400" y="-25400"/>
            <a:ext cx="24434800" cy="13766800"/>
          </a:xfrm>
          <a:prstGeom prst="rect">
            <a:avLst/>
          </a:prstGeom>
          <a:gradFill>
            <a:gsLst>
              <a:gs pos="657">
                <a:srgbClr val="170F15"/>
              </a:gs>
              <a:gs pos="99926">
                <a:srgbClr val="45A2BC"/>
              </a:gs>
            </a:gsLst>
            <a:lin ang="5400000"/>
          </a:gra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69"/>
          <p:cNvSpPr>
            <a:spLocks noGrp="1"/>
          </p:cNvSpPr>
          <p:nvPr>
            <p:ph type="title"/>
          </p:nvPr>
        </p:nvSpPr>
        <p:spPr>
          <a:xfrm>
            <a:off x="2911210" y="4720431"/>
            <a:ext cx="21237973" cy="4802651"/>
          </a:xfrm>
          <a:prstGeom prst="rect">
            <a:avLst/>
          </a:prstGeom>
        </p:spPr>
        <p:txBody>
          <a:bodyPr/>
          <a:lstStyle/>
          <a:p>
            <a:r>
              <a:t>Title Text</a:t>
            </a:r>
          </a:p>
        </p:txBody>
      </p:sp>
      <p:pic>
        <p:nvPicPr>
          <p:cNvPr id="70" name="wit-structuur2.png"/>
          <p:cNvPicPr>
            <a:picLocks noChangeAspect="1"/>
          </p:cNvPicPr>
          <p:nvPr/>
        </p:nvPicPr>
        <p:blipFill>
          <a:blip r:embed="rId2">
            <a:alphaModFix amt="50000"/>
            <a:extLst/>
          </a:blip>
          <a:stretch>
            <a:fillRect/>
          </a:stretch>
        </p:blipFill>
        <p:spPr>
          <a:xfrm>
            <a:off x="4560907" y="-1229718"/>
            <a:ext cx="26022090" cy="19325036"/>
          </a:xfrm>
          <a:prstGeom prst="rect">
            <a:avLst/>
          </a:prstGeom>
          <a:ln w="12700">
            <a:miter lim="400000"/>
          </a:ln>
        </p:spPr>
      </p:pic>
      <p:sp>
        <p:nvSpPr>
          <p:cNvPr id="71" name="Shape 7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17651557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Vervolgpagina">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p>
            <a:r>
              <a:t>Title Text</a:t>
            </a:r>
          </a:p>
        </p:txBody>
      </p:sp>
      <p:sp>
        <p:nvSpPr>
          <p:cNvPr id="37" name="Shape 3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200612446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cSld name="Titel">
    <p:spTree>
      <p:nvGrpSpPr>
        <p:cNvPr id="1" name=""/>
        <p:cNvGrpSpPr/>
        <p:nvPr/>
      </p:nvGrpSpPr>
      <p:grpSpPr>
        <a:xfrm>
          <a:off x="0" y="0"/>
          <a:ext cx="0" cy="0"/>
          <a:chOff x="0" y="0"/>
          <a:chExt cx="0" cy="0"/>
        </a:xfrm>
      </p:grpSpPr>
      <p:sp>
        <p:nvSpPr>
          <p:cNvPr id="13" name="Shape 13"/>
          <p:cNvSpPr/>
          <p:nvPr/>
        </p:nvSpPr>
        <p:spPr>
          <a:xfrm>
            <a:off x="-25400" y="-25400"/>
            <a:ext cx="24434800" cy="13766800"/>
          </a:xfrm>
          <a:prstGeom prst="rect">
            <a:avLst/>
          </a:prstGeom>
          <a:gradFill>
            <a:gsLst>
              <a:gs pos="0">
                <a:srgbClr val="170F15"/>
              </a:gs>
              <a:gs pos="99926">
                <a:srgbClr val="45A2BC"/>
              </a:gs>
            </a:gsLst>
            <a:lin ang="5400000"/>
          </a:gradFill>
          <a:ln w="12700">
            <a:miter lim="400000"/>
          </a:ln>
        </p:spPr>
        <p:txBody>
          <a:bodyPr lIns="71437" tIns="71437" rIns="71437" bIns="71437" anchor="ctr"/>
          <a:lstStyle/>
          <a:p>
            <a:pP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4"/>
          <p:cNvSpPr>
            <a:spLocks noGrp="1"/>
          </p:cNvSpPr>
          <p:nvPr>
            <p:ph type="title"/>
          </p:nvPr>
        </p:nvSpPr>
        <p:spPr>
          <a:xfrm>
            <a:off x="2911210" y="4720431"/>
            <a:ext cx="21237973" cy="4802651"/>
          </a:xfrm>
          <a:prstGeom prst="rect">
            <a:avLst/>
          </a:prstGeom>
        </p:spPr>
        <p:txBody>
          <a:bodyPr/>
          <a:lstStyle/>
          <a:p>
            <a:r>
              <a:t>Title Text</a:t>
            </a:r>
          </a:p>
        </p:txBody>
      </p:sp>
      <p:pic>
        <p:nvPicPr>
          <p:cNvPr id="15" name="wit-structuur2.png"/>
          <p:cNvPicPr>
            <a:picLocks noChangeAspect="1"/>
          </p:cNvPicPr>
          <p:nvPr/>
        </p:nvPicPr>
        <p:blipFill>
          <a:blip r:embed="rId2">
            <a:alphaModFix amt="50000"/>
            <a:extLst/>
          </a:blip>
          <a:stretch>
            <a:fillRect/>
          </a:stretch>
        </p:blipFill>
        <p:spPr>
          <a:xfrm>
            <a:off x="12318823" y="245973"/>
            <a:ext cx="26022090" cy="19325035"/>
          </a:xfrm>
          <a:prstGeom prst="rect">
            <a:avLst/>
          </a:prstGeom>
          <a:ln w="12700">
            <a:miter lim="400000"/>
          </a:ln>
        </p:spPr>
      </p:pic>
      <p:pic>
        <p:nvPicPr>
          <p:cNvPr id="16" name="devcon_print_2016-light.png"/>
          <p:cNvPicPr>
            <a:picLocks noChangeAspect="1"/>
          </p:cNvPicPr>
          <p:nvPr/>
        </p:nvPicPr>
        <p:blipFill>
          <a:blip r:embed="rId3">
            <a:extLst/>
          </a:blip>
          <a:srcRect/>
          <a:stretch>
            <a:fillRect/>
          </a:stretch>
        </p:blipFill>
        <p:spPr>
          <a:xfrm>
            <a:off x="21778997" y="143214"/>
            <a:ext cx="2122555" cy="1652106"/>
          </a:xfrm>
          <a:prstGeom prst="rect">
            <a:avLst/>
          </a:prstGeom>
          <a:ln w="12700">
            <a:miter lim="400000"/>
          </a:ln>
        </p:spPr>
      </p:pic>
      <p:sp>
        <p:nvSpPr>
          <p:cNvPr id="17" name="Shape 17"/>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82736013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Vervolgpagina">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p>
            <a:r>
              <a:t>Title Text</a:t>
            </a:r>
          </a:p>
        </p:txBody>
      </p:sp>
      <p:sp>
        <p:nvSpPr>
          <p:cNvPr id="37" name="Shape 3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27813639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itel en grafiek">
    <p:spTree>
      <p:nvGrpSpPr>
        <p:cNvPr id="1" name=""/>
        <p:cNvGrpSpPr/>
        <p:nvPr/>
      </p:nvGrpSpPr>
      <p:grpSpPr>
        <a:xfrm>
          <a:off x="0" y="0"/>
          <a:ext cx="0" cy="0"/>
          <a:chOff x="0" y="0"/>
          <a:chExt cx="0" cy="0"/>
        </a:xfrm>
      </p:grpSpPr>
      <p:pic>
        <p:nvPicPr>
          <p:cNvPr id="45" name="stijlelement.png"/>
          <p:cNvPicPr>
            <a:picLocks noChangeAspect="1"/>
          </p:cNvPicPr>
          <p:nvPr/>
        </p:nvPicPr>
        <p:blipFill>
          <a:blip r:embed="rId2">
            <a:extLst/>
          </a:blip>
          <a:srcRect l="39623"/>
          <a:stretch>
            <a:fillRect/>
          </a:stretch>
        </p:blipFill>
        <p:spPr>
          <a:xfrm>
            <a:off x="-7633" y="-14240"/>
            <a:ext cx="7622924" cy="13708760"/>
          </a:xfrm>
          <a:prstGeom prst="rect">
            <a:avLst/>
          </a:prstGeom>
          <a:ln w="12700">
            <a:miter lim="400000"/>
          </a:ln>
        </p:spPr>
      </p:pic>
      <p:pic>
        <p:nvPicPr>
          <p:cNvPr id="46" name="luminis.png"/>
          <p:cNvPicPr>
            <a:picLocks noChangeAspect="1"/>
          </p:cNvPicPr>
          <p:nvPr/>
        </p:nvPicPr>
        <p:blipFill>
          <a:blip r:embed="rId3">
            <a:extLst/>
          </a:blip>
          <a:stretch>
            <a:fillRect/>
          </a:stretch>
        </p:blipFill>
        <p:spPr>
          <a:xfrm>
            <a:off x="19514557" y="795419"/>
            <a:ext cx="3933752" cy="1384506"/>
          </a:xfrm>
          <a:prstGeom prst="rect">
            <a:avLst/>
          </a:prstGeom>
          <a:ln w="12700">
            <a:miter lim="400000"/>
          </a:ln>
        </p:spPr>
      </p:pic>
      <p:sp>
        <p:nvSpPr>
          <p:cNvPr id="47" name="Shape 47"/>
          <p:cNvSpPr/>
          <p:nvPr/>
        </p:nvSpPr>
        <p:spPr>
          <a:xfrm>
            <a:off x="2482801" y="2134884"/>
            <a:ext cx="8291780" cy="6877269"/>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48"/>
          <p:cNvSpPr>
            <a:spLocks noGrp="1"/>
          </p:cNvSpPr>
          <p:nvPr>
            <p:ph sz="half" idx="3"/>
          </p:nvPr>
        </p:nvSpPr>
        <p:spPr>
          <a:xfrm>
            <a:off x="2802069" y="5155803"/>
            <a:ext cx="13894595" cy="6375797"/>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49" name="Shape 49"/>
          <p:cNvSpPr>
            <a:spLocks noGrp="1"/>
          </p:cNvSpPr>
          <p:nvPr>
            <p:ph type="title"/>
          </p:nvPr>
        </p:nvSpPr>
        <p:spPr>
          <a:xfrm>
            <a:off x="2780903" y="2232421"/>
            <a:ext cx="21360143" cy="2246182"/>
          </a:xfrm>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35940259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75541560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1_Titel">
    <p:spTree>
      <p:nvGrpSpPr>
        <p:cNvPr id="1" name=""/>
        <p:cNvGrpSpPr/>
        <p:nvPr/>
      </p:nvGrpSpPr>
      <p:grpSpPr>
        <a:xfrm>
          <a:off x="0" y="0"/>
          <a:ext cx="0" cy="0"/>
          <a:chOff x="0" y="0"/>
          <a:chExt cx="0" cy="0"/>
        </a:xfrm>
      </p:grpSpPr>
      <p:sp>
        <p:nvSpPr>
          <p:cNvPr id="68" name="Shape 68"/>
          <p:cNvSpPr/>
          <p:nvPr/>
        </p:nvSpPr>
        <p:spPr>
          <a:xfrm>
            <a:off x="-25400" y="-25400"/>
            <a:ext cx="24434800" cy="13766800"/>
          </a:xfrm>
          <a:prstGeom prst="rect">
            <a:avLst/>
          </a:prstGeom>
          <a:gradFill>
            <a:gsLst>
              <a:gs pos="657">
                <a:srgbClr val="170F15"/>
              </a:gs>
              <a:gs pos="99926">
                <a:srgbClr val="45A2BC"/>
              </a:gs>
            </a:gsLst>
            <a:lin ang="5400000"/>
          </a:gra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69"/>
          <p:cNvSpPr>
            <a:spLocks noGrp="1"/>
          </p:cNvSpPr>
          <p:nvPr>
            <p:ph type="title"/>
          </p:nvPr>
        </p:nvSpPr>
        <p:spPr>
          <a:xfrm>
            <a:off x="2911210" y="4720431"/>
            <a:ext cx="21237973" cy="4802651"/>
          </a:xfrm>
          <a:prstGeom prst="rect">
            <a:avLst/>
          </a:prstGeom>
        </p:spPr>
        <p:txBody>
          <a:bodyPr/>
          <a:lstStyle/>
          <a:p>
            <a:r>
              <a:t>Title Text</a:t>
            </a:r>
          </a:p>
        </p:txBody>
      </p:sp>
      <p:pic>
        <p:nvPicPr>
          <p:cNvPr id="70" name="wit-structuur2.png"/>
          <p:cNvPicPr>
            <a:picLocks noChangeAspect="1"/>
          </p:cNvPicPr>
          <p:nvPr/>
        </p:nvPicPr>
        <p:blipFill>
          <a:blip r:embed="rId2">
            <a:alphaModFix amt="50000"/>
            <a:extLst/>
          </a:blip>
          <a:stretch>
            <a:fillRect/>
          </a:stretch>
        </p:blipFill>
        <p:spPr>
          <a:xfrm>
            <a:off x="4560907" y="-1229718"/>
            <a:ext cx="26022090" cy="19325036"/>
          </a:xfrm>
          <a:prstGeom prst="rect">
            <a:avLst/>
          </a:prstGeom>
          <a:ln w="12700">
            <a:miter lim="400000"/>
          </a:ln>
        </p:spPr>
      </p:pic>
      <p:sp>
        <p:nvSpPr>
          <p:cNvPr id="71" name="Shape 7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13978117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en grafiek">
    <p:spTree>
      <p:nvGrpSpPr>
        <p:cNvPr id="1" name=""/>
        <p:cNvGrpSpPr/>
        <p:nvPr/>
      </p:nvGrpSpPr>
      <p:grpSpPr>
        <a:xfrm>
          <a:off x="0" y="0"/>
          <a:ext cx="0" cy="0"/>
          <a:chOff x="0" y="0"/>
          <a:chExt cx="0" cy="0"/>
        </a:xfrm>
      </p:grpSpPr>
      <p:pic>
        <p:nvPicPr>
          <p:cNvPr id="45" name="stijlelement.png"/>
          <p:cNvPicPr>
            <a:picLocks noChangeAspect="1"/>
          </p:cNvPicPr>
          <p:nvPr/>
        </p:nvPicPr>
        <p:blipFill>
          <a:blip r:embed="rId2">
            <a:extLst/>
          </a:blip>
          <a:srcRect l="39623"/>
          <a:stretch>
            <a:fillRect/>
          </a:stretch>
        </p:blipFill>
        <p:spPr>
          <a:xfrm>
            <a:off x="-7633" y="-14240"/>
            <a:ext cx="7622924" cy="13708760"/>
          </a:xfrm>
          <a:prstGeom prst="rect">
            <a:avLst/>
          </a:prstGeom>
          <a:ln w="12700">
            <a:miter lim="400000"/>
          </a:ln>
        </p:spPr>
      </p:pic>
      <p:pic>
        <p:nvPicPr>
          <p:cNvPr id="46" name="luminis.png"/>
          <p:cNvPicPr>
            <a:picLocks noChangeAspect="1"/>
          </p:cNvPicPr>
          <p:nvPr/>
        </p:nvPicPr>
        <p:blipFill>
          <a:blip r:embed="rId3">
            <a:extLst/>
          </a:blip>
          <a:stretch>
            <a:fillRect/>
          </a:stretch>
        </p:blipFill>
        <p:spPr>
          <a:xfrm>
            <a:off x="19514557" y="795419"/>
            <a:ext cx="3933752" cy="1384506"/>
          </a:xfrm>
          <a:prstGeom prst="rect">
            <a:avLst/>
          </a:prstGeom>
          <a:ln w="12700">
            <a:miter lim="400000"/>
          </a:ln>
        </p:spPr>
      </p:pic>
      <p:sp>
        <p:nvSpPr>
          <p:cNvPr id="47" name="Shape 47"/>
          <p:cNvSpPr/>
          <p:nvPr/>
        </p:nvSpPr>
        <p:spPr>
          <a:xfrm>
            <a:off x="2482801" y="2134884"/>
            <a:ext cx="8291780" cy="6877269"/>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48"/>
          <p:cNvSpPr>
            <a:spLocks noGrp="1"/>
          </p:cNvSpPr>
          <p:nvPr>
            <p:ph sz="half" idx="3"/>
          </p:nvPr>
        </p:nvSpPr>
        <p:spPr>
          <a:xfrm>
            <a:off x="2802069" y="5155803"/>
            <a:ext cx="13894595" cy="6375797"/>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49" name="Shape 49"/>
          <p:cNvSpPr>
            <a:spLocks noGrp="1"/>
          </p:cNvSpPr>
          <p:nvPr>
            <p:ph type="title"/>
          </p:nvPr>
        </p:nvSpPr>
        <p:spPr>
          <a:xfrm>
            <a:off x="2780903" y="2232421"/>
            <a:ext cx="21360143" cy="2246182"/>
          </a:xfrm>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6504614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66089124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1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68852908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28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88256789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27_Alleen grafiek of afbeelding">
    <p:spTree>
      <p:nvGrpSpPr>
        <p:cNvPr id="1" name=""/>
        <p:cNvGrpSpPr/>
        <p:nvPr/>
      </p:nvGrpSpPr>
      <p:grpSpPr>
        <a:xfrm>
          <a:off x="0" y="0"/>
          <a:ext cx="0" cy="0"/>
          <a:chOff x="0" y="0"/>
          <a:chExt cx="0" cy="0"/>
        </a:xfrm>
      </p:grpSpPr>
      <p:pic>
        <p:nvPicPr>
          <p:cNvPr id="57" name="devcon_print_2016.png"/>
          <p:cNvPicPr>
            <a:picLocks noChangeAspect="1"/>
          </p:cNvPicPr>
          <p:nvPr/>
        </p:nvPicPr>
        <p:blipFill>
          <a:blip r:embed="rId2">
            <a:extLst/>
          </a:blip>
          <a:stretch>
            <a:fillRect/>
          </a:stretch>
        </p:blipFill>
        <p:spPr>
          <a:xfrm>
            <a:off x="21801912" y="191990"/>
            <a:ext cx="2024087" cy="1575463"/>
          </a:xfrm>
          <a:prstGeom prst="rect">
            <a:avLst/>
          </a:prstGeom>
          <a:ln w="12700">
            <a:miter lim="400000"/>
          </a:ln>
        </p:spPr>
      </p:pic>
      <p:sp>
        <p:nvSpPr>
          <p:cNvPr id="58" name="Shape 58"/>
          <p:cNvSpPr>
            <a:spLocks noGrp="1"/>
          </p:cNvSpPr>
          <p:nvPr>
            <p:ph idx="3"/>
          </p:nvPr>
        </p:nvSpPr>
        <p:spPr>
          <a:xfrm>
            <a:off x="2723634" y="1672585"/>
            <a:ext cx="24417869" cy="11447861"/>
          </a:xfrm>
          <a:prstGeom prst="rect">
            <a:avLst/>
          </a:prstGeom>
        </p:spPr>
        <p:txBody>
          <a:bodyPr lIns="71437" tIns="71437" rIns="71437" bIns="71437" anchor="ctr"/>
          <a:lstStyle/>
          <a:p>
            <a:pPr defTabSz="584200">
              <a:lnSpc>
                <a:spcPct val="130000"/>
              </a:lnSpc>
              <a:spcBef>
                <a:spcPts val="0"/>
              </a:spcBef>
              <a:tabLst>
                <a:tab pos="1371600" algn="l"/>
              </a:tabLst>
              <a:defRPr sz="5600"/>
            </a:pPr>
            <a:endParaRPr/>
          </a:p>
        </p:txBody>
      </p:sp>
      <p:sp>
        <p:nvSpPr>
          <p:cNvPr id="59" name="Shape 59"/>
          <p:cNvSpPr>
            <a:spLocks noGrp="1"/>
          </p:cNvSpPr>
          <p:nvPr>
            <p:ph type="title"/>
          </p:nvPr>
        </p:nvSpPr>
        <p:spPr>
          <a:xfrm>
            <a:off x="2679610" y="1671886"/>
            <a:ext cx="16870453" cy="2051058"/>
          </a:xfrm>
          <a:prstGeom prst="rect">
            <a:avLst/>
          </a:prstGeom>
        </p:spPr>
        <p:txBody>
          <a:bodyPr lIns="71437" tIns="71437" rIns="71437" bIns="71437"/>
          <a:lstStyle/>
          <a:p>
            <a:r>
              <a:t>Title Text</a:t>
            </a:r>
          </a:p>
        </p:txBody>
      </p:sp>
      <p:sp>
        <p:nvSpPr>
          <p:cNvPr id="60" name="Shape 60"/>
          <p:cNvSpPr>
            <a:spLocks noGrp="1"/>
          </p:cNvSpPr>
          <p:nvPr>
            <p:ph type="body" idx="1"/>
          </p:nvPr>
        </p:nvSpPr>
        <p:spPr>
          <a:xfrm>
            <a:off x="2679610" y="3893343"/>
            <a:ext cx="21136121" cy="8036720"/>
          </a:xfrm>
          <a:prstGeom prst="rect">
            <a:avLst/>
          </a:prstGeom>
        </p:spPr>
        <p:txBody>
          <a:bodyPr lIns="71437" tIns="71437" rIns="71437" bIns="71437"/>
          <a:lstStyle>
            <a:lvl1pPr marL="752928" indent="-435428">
              <a:buSzPct val="171000"/>
              <a:buChar char="•"/>
            </a:lvl1pPr>
            <a:lvl2pPr marL="1197428" indent="-435428">
              <a:buSzPct val="171000"/>
              <a:buChar char="•"/>
            </a:lvl2pPr>
            <a:lvl3pPr marL="1641928" indent="-435428">
              <a:buSzPct val="171000"/>
              <a:buChar char="•"/>
            </a:lvl3pPr>
            <a:lvl4pPr marL="2086428" indent="-435428">
              <a:buSzPct val="171000"/>
              <a:buChar char="•"/>
            </a:lvl4pPr>
            <a:lvl5pPr marL="2530928" indent="-435428">
              <a:buSzPct val="171000"/>
              <a:buChar char="•"/>
            </a:lvl5p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lvl1pPr>
              <a:tabLst>
                <a:tab pos="1371600" algn="l"/>
              </a:tabLst>
            </a:lvl1pPr>
          </a:lstStyle>
          <a:p>
            <a:fld id="{86CB4B4D-7CA3-9044-876B-883B54F8677D}" type="slidenum">
              <a:t>‹#›</a:t>
            </a:fld>
            <a:endParaRPr/>
          </a:p>
        </p:txBody>
      </p:sp>
    </p:spTree>
    <p:extLst>
      <p:ext uri="{BB962C8B-B14F-4D97-AF65-F5344CB8AC3E}">
        <p14:creationId xmlns:p14="http://schemas.microsoft.com/office/powerpoint/2010/main" val="147139513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2.pn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image" Target="../media/image2.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3.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482801" y="2134884"/>
            <a:ext cx="8291780" cy="6877269"/>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Shape 3"/>
          <p:cNvSpPr>
            <a:spLocks noGrp="1"/>
          </p:cNvSpPr>
          <p:nvPr>
            <p:ph type="title"/>
          </p:nvPr>
        </p:nvSpPr>
        <p:spPr>
          <a:xfrm>
            <a:off x="2781581" y="2232421"/>
            <a:ext cx="21404792" cy="20664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2801143" y="4585096"/>
            <a:ext cx="21365668" cy="88511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2pPr marL="444500" indent="-254000">
              <a:buSzPct val="125000"/>
              <a:buChar char="-"/>
            </a:lvl2pPr>
            <a:lvl3pPr marL="808566" indent="-237066">
              <a:buSzPct val="125000"/>
              <a:buChar char="-"/>
            </a:lvl3pPr>
            <a:lvl4pPr marL="825500" indent="-254000">
              <a:buSzPct val="125000"/>
              <a:buChar char="-"/>
            </a:lvl4pPr>
            <a:lvl5pPr marL="825500" indent="-254000">
              <a:buSzPct val="125000"/>
              <a:buChar char="-"/>
            </a:lvl5pPr>
          </a:lstStyle>
          <a:p>
            <a:r>
              <a:t>Body Level One</a:t>
            </a:r>
          </a:p>
          <a:p>
            <a:pPr lvl="1"/>
            <a:r>
              <a:t>Body Level Two</a:t>
            </a:r>
          </a:p>
          <a:p>
            <a:pPr lvl="2"/>
            <a:r>
              <a:t>Body Level Three</a:t>
            </a:r>
          </a:p>
          <a:p>
            <a:pPr lvl="3"/>
            <a:r>
              <a:t>Body Level Four</a:t>
            </a:r>
          </a:p>
          <a:p>
            <a:pPr lvl="4"/>
            <a:r>
              <a:t>Body Level Five</a:t>
            </a:r>
          </a:p>
        </p:txBody>
      </p:sp>
      <p:pic>
        <p:nvPicPr>
          <p:cNvPr id="5" name="luminis.png"/>
          <p:cNvPicPr>
            <a:picLocks noChangeAspect="1"/>
          </p:cNvPicPr>
          <p:nvPr/>
        </p:nvPicPr>
        <p:blipFill>
          <a:blip r:embed="rId36">
            <a:extLst/>
          </a:blip>
          <a:stretch>
            <a:fillRect/>
          </a:stretch>
        </p:blipFill>
        <p:spPr>
          <a:xfrm>
            <a:off x="21391222" y="12581019"/>
            <a:ext cx="2700553" cy="950475"/>
          </a:xfrm>
          <a:prstGeom prst="rect">
            <a:avLst/>
          </a:prstGeom>
          <a:ln w="12700">
            <a:miter lim="400000"/>
          </a:ln>
        </p:spPr>
      </p:pic>
      <p:sp>
        <p:nvSpPr>
          <p:cNvPr id="6" name="Shape 6"/>
          <p:cNvSpPr>
            <a:spLocks noGrp="1"/>
          </p:cNvSpPr>
          <p:nvPr>
            <p:ph type="sldNum" sz="quarter" idx="2"/>
          </p:nvPr>
        </p:nvSpPr>
        <p:spPr>
          <a:xfrm>
            <a:off x="11941968" y="13108781"/>
            <a:ext cx="482204" cy="488504"/>
          </a:xfrm>
          <a:prstGeom prst="rect">
            <a:avLst/>
          </a:prstGeom>
          <a:ln w="12700">
            <a:miter lim="400000"/>
          </a:ln>
        </p:spPr>
        <p:txBody>
          <a:bodyPr lIns="71437" tIns="71437" rIns="71437" bIns="71437">
            <a:spAutoFit/>
          </a:bodyPr>
          <a:lstStyle>
            <a:lvl1pPr>
              <a:tabLst>
                <a:tab pos="1371600" algn="l"/>
              </a:tabLst>
              <a:defRPr sz="2400"/>
            </a:lvl1pPr>
          </a:lstStyle>
          <a:p>
            <a:fld id="{86CB4B4D-7CA3-9044-876B-883B54F8677D}" type="slidenum">
              <a:t>‹#›</a:t>
            </a:fld>
            <a:endParaRPr/>
          </a:p>
        </p:txBody>
      </p:sp>
    </p:spTree>
    <p:extLst>
      <p:ext uri="{BB962C8B-B14F-4D97-AF65-F5344CB8AC3E}">
        <p14:creationId xmlns:p14="http://schemas.microsoft.com/office/powerpoint/2010/main" val="825577307"/>
      </p:ext>
    </p:extLst>
  </p:cSld>
  <p:clrMap bg1="lt1" tx1="dk1" bg2="lt2" tx2="dk2" accent1="accent1" accent2="accent2" accent3="accent3" accent4="accent4" accent5="accent5" accent6="accent6" hlink="hlink" folHlink="folHlink"/>
  <p:sldLayoutIdLst>
    <p:sldLayoutId id="2147483689" r:id="rId1"/>
    <p:sldLayoutId id="2147483722" r:id="rId2"/>
    <p:sldLayoutId id="2147483691" r:id="rId3"/>
    <p:sldLayoutId id="2147483690" r:id="rId4"/>
    <p:sldLayoutId id="2147483674" r:id="rId5"/>
    <p:sldLayoutId id="2147483721" r:id="rId6"/>
    <p:sldLayoutId id="2147483720" r:id="rId7"/>
    <p:sldLayoutId id="2147483719" r:id="rId8"/>
    <p:sldLayoutId id="2147483718" r:id="rId9"/>
    <p:sldLayoutId id="2147483717" r:id="rId10"/>
    <p:sldLayoutId id="2147483716" r:id="rId11"/>
    <p:sldLayoutId id="2147483715" r:id="rId12"/>
    <p:sldLayoutId id="2147483714" r:id="rId13"/>
    <p:sldLayoutId id="2147483713" r:id="rId14"/>
    <p:sldLayoutId id="2147483711" r:id="rId15"/>
    <p:sldLayoutId id="2147483710" r:id="rId16"/>
    <p:sldLayoutId id="2147483709" r:id="rId17"/>
    <p:sldLayoutId id="2147483708" r:id="rId18"/>
    <p:sldLayoutId id="2147483707" r:id="rId19"/>
    <p:sldLayoutId id="2147483706" r:id="rId20"/>
    <p:sldLayoutId id="2147483705" r:id="rId21"/>
    <p:sldLayoutId id="2147483704" r:id="rId22"/>
    <p:sldLayoutId id="2147483703" r:id="rId23"/>
    <p:sldLayoutId id="2147483702" r:id="rId24"/>
    <p:sldLayoutId id="2147483701" r:id="rId25"/>
    <p:sldLayoutId id="2147483700" r:id="rId26"/>
    <p:sldLayoutId id="2147483699" r:id="rId27"/>
    <p:sldLayoutId id="2147483698" r:id="rId28"/>
    <p:sldLayoutId id="2147483697" r:id="rId29"/>
    <p:sldLayoutId id="2147483696" r:id="rId30"/>
    <p:sldLayoutId id="2147483695" r:id="rId31"/>
    <p:sldLayoutId id="2147483723" r:id="rId32"/>
    <p:sldLayoutId id="2147483692" r:id="rId33"/>
    <p:sldLayoutId id="2147483676" r:id="rId34"/>
  </p:sldLayoutIdLst>
  <p:transition spd="med"/>
  <p:hf hdr="0" ftr="0" dt="0"/>
  <p:txStyles>
    <p:titleStyle>
      <a:lvl1pPr marL="0" marR="0" indent="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1pPr>
      <a:lvl2pPr marL="0" marR="0" indent="2286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2pPr>
      <a:lvl3pPr marL="0" marR="0" indent="4572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3pPr>
      <a:lvl4pPr marL="0" marR="0" indent="6858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4pPr>
      <a:lvl5pPr marL="0" marR="0" indent="9144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5pPr>
      <a:lvl6pPr marL="0" marR="0" indent="11430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6pPr>
      <a:lvl7pPr marL="0" marR="0" indent="13716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7pPr>
      <a:lvl8pPr marL="0" marR="0" indent="16002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8pPr>
      <a:lvl9pPr marL="0" marR="0" indent="18288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9pPr>
    </p:titleStyle>
    <p:bodyStyle>
      <a:lvl1pPr marL="0" marR="0" indent="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1pPr>
      <a:lvl2pPr marL="0" marR="0" indent="190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2pPr>
      <a:lvl3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3pPr>
      <a:lvl4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4pPr>
      <a:lvl5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5pPr>
      <a:lvl6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6pPr>
      <a:lvl7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7pPr>
      <a:lvl8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8pPr>
      <a:lvl9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1pPr>
      <a:lvl2pPr marL="0" marR="0" indent="2286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2pPr>
      <a:lvl3pPr marL="0" marR="0" indent="4572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3pPr>
      <a:lvl4pPr marL="0" marR="0" indent="6858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4pPr>
      <a:lvl5pPr marL="0" marR="0" indent="9144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5pPr>
      <a:lvl6pPr marL="0" marR="0" indent="11430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6pPr>
      <a:lvl7pPr marL="0" marR="0" indent="13716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7pPr>
      <a:lvl8pPr marL="0" marR="0" indent="16002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8pPr>
      <a:lvl9pPr marL="0" marR="0" indent="18288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482801" y="2134884"/>
            <a:ext cx="8291780" cy="6877269"/>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Shape 3"/>
          <p:cNvSpPr>
            <a:spLocks noGrp="1"/>
          </p:cNvSpPr>
          <p:nvPr>
            <p:ph type="title"/>
          </p:nvPr>
        </p:nvSpPr>
        <p:spPr>
          <a:xfrm>
            <a:off x="2781581" y="2232421"/>
            <a:ext cx="21404792" cy="20664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2801143" y="4585096"/>
            <a:ext cx="21365668" cy="88511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2pPr marL="444500" indent="-254000">
              <a:buSzPct val="125000"/>
              <a:buChar char="-"/>
            </a:lvl2pPr>
            <a:lvl3pPr marL="808566" indent="-237066">
              <a:buSzPct val="125000"/>
              <a:buChar char="-"/>
            </a:lvl3pPr>
            <a:lvl4pPr marL="825500" indent="-254000">
              <a:buSzPct val="125000"/>
              <a:buChar char="-"/>
            </a:lvl4pPr>
            <a:lvl5pPr marL="825500" indent="-254000">
              <a:buSzPct val="125000"/>
              <a:buChar char="-"/>
            </a:lvl5pPr>
          </a:lstStyle>
          <a:p>
            <a:r>
              <a:t>Body Level One</a:t>
            </a:r>
          </a:p>
          <a:p>
            <a:pPr lvl="1"/>
            <a:r>
              <a:t>Body Level Two</a:t>
            </a:r>
          </a:p>
          <a:p>
            <a:pPr lvl="2"/>
            <a:r>
              <a:t>Body Level Three</a:t>
            </a:r>
          </a:p>
          <a:p>
            <a:pPr lvl="3"/>
            <a:r>
              <a:t>Body Level Four</a:t>
            </a:r>
          </a:p>
          <a:p>
            <a:pPr lvl="4"/>
            <a:r>
              <a:t>Body Level Five</a:t>
            </a:r>
          </a:p>
        </p:txBody>
      </p:sp>
      <p:pic>
        <p:nvPicPr>
          <p:cNvPr id="5" name="luminis.png"/>
          <p:cNvPicPr>
            <a:picLocks noChangeAspect="1"/>
          </p:cNvPicPr>
          <p:nvPr/>
        </p:nvPicPr>
        <p:blipFill>
          <a:blip r:embed="rId7">
            <a:extLst/>
          </a:blip>
          <a:stretch>
            <a:fillRect/>
          </a:stretch>
        </p:blipFill>
        <p:spPr>
          <a:xfrm>
            <a:off x="21391222" y="12581019"/>
            <a:ext cx="2700553" cy="950475"/>
          </a:xfrm>
          <a:prstGeom prst="rect">
            <a:avLst/>
          </a:prstGeom>
          <a:ln w="12700">
            <a:miter lim="400000"/>
          </a:ln>
        </p:spPr>
      </p:pic>
      <p:sp>
        <p:nvSpPr>
          <p:cNvPr id="6" name="Shape 6"/>
          <p:cNvSpPr>
            <a:spLocks noGrp="1"/>
          </p:cNvSpPr>
          <p:nvPr>
            <p:ph type="sldNum" sz="quarter" idx="2"/>
          </p:nvPr>
        </p:nvSpPr>
        <p:spPr>
          <a:xfrm>
            <a:off x="11941968" y="13108781"/>
            <a:ext cx="482204" cy="488504"/>
          </a:xfrm>
          <a:prstGeom prst="rect">
            <a:avLst/>
          </a:prstGeom>
          <a:ln w="12700">
            <a:miter lim="400000"/>
          </a:ln>
        </p:spPr>
        <p:txBody>
          <a:bodyPr lIns="71437" tIns="71437" rIns="71437" bIns="71437">
            <a:spAutoFit/>
          </a:bodyPr>
          <a:lstStyle>
            <a:lvl1pPr>
              <a:tabLst>
                <a:tab pos="1371600" algn="l"/>
              </a:tabLst>
              <a:defRPr sz="2400"/>
            </a:lvl1pPr>
          </a:lstStyle>
          <a:p>
            <a:fld id="{86CB4B4D-7CA3-9044-876B-883B54F8677D}" type="slidenum">
              <a:t>‹#›</a:t>
            </a:fld>
            <a:endParaRPr/>
          </a:p>
        </p:txBody>
      </p:sp>
    </p:spTree>
    <p:extLst>
      <p:ext uri="{BB962C8B-B14F-4D97-AF65-F5344CB8AC3E}">
        <p14:creationId xmlns:p14="http://schemas.microsoft.com/office/powerpoint/2010/main" val="175439570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94" r:id="rId4"/>
    <p:sldLayoutId id="2147483682" r:id="rId5"/>
  </p:sldLayoutIdLst>
  <p:transition spd="med"/>
  <p:hf hdr="0" ftr="0" dt="0"/>
  <p:txStyles>
    <p:titleStyle>
      <a:lvl1pPr marL="0" marR="0" indent="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1pPr>
      <a:lvl2pPr marL="0" marR="0" indent="2286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2pPr>
      <a:lvl3pPr marL="0" marR="0" indent="4572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3pPr>
      <a:lvl4pPr marL="0" marR="0" indent="6858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4pPr>
      <a:lvl5pPr marL="0" marR="0" indent="9144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5pPr>
      <a:lvl6pPr marL="0" marR="0" indent="11430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6pPr>
      <a:lvl7pPr marL="0" marR="0" indent="13716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7pPr>
      <a:lvl8pPr marL="0" marR="0" indent="16002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8pPr>
      <a:lvl9pPr marL="0" marR="0" indent="18288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9pPr>
    </p:titleStyle>
    <p:bodyStyle>
      <a:lvl1pPr marL="0" marR="0" indent="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1pPr>
      <a:lvl2pPr marL="0" marR="0" indent="190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2pPr>
      <a:lvl3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3pPr>
      <a:lvl4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4pPr>
      <a:lvl5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5pPr>
      <a:lvl6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6pPr>
      <a:lvl7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7pPr>
      <a:lvl8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8pPr>
      <a:lvl9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1pPr>
      <a:lvl2pPr marL="0" marR="0" indent="2286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2pPr>
      <a:lvl3pPr marL="0" marR="0" indent="4572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3pPr>
      <a:lvl4pPr marL="0" marR="0" indent="6858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4pPr>
      <a:lvl5pPr marL="0" marR="0" indent="9144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5pPr>
      <a:lvl6pPr marL="0" marR="0" indent="11430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6pPr>
      <a:lvl7pPr marL="0" marR="0" indent="13716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7pPr>
      <a:lvl8pPr marL="0" marR="0" indent="16002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8pPr>
      <a:lvl9pPr marL="0" marR="0" indent="18288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482801" y="2134884"/>
            <a:ext cx="8291780" cy="6877269"/>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Shape 3"/>
          <p:cNvSpPr>
            <a:spLocks noGrp="1"/>
          </p:cNvSpPr>
          <p:nvPr>
            <p:ph type="title"/>
          </p:nvPr>
        </p:nvSpPr>
        <p:spPr>
          <a:xfrm>
            <a:off x="2781581" y="2232421"/>
            <a:ext cx="21404792" cy="20664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Shape 4"/>
          <p:cNvSpPr>
            <a:spLocks noGrp="1"/>
          </p:cNvSpPr>
          <p:nvPr>
            <p:ph type="body" idx="1"/>
          </p:nvPr>
        </p:nvSpPr>
        <p:spPr>
          <a:xfrm>
            <a:off x="2801143" y="4585096"/>
            <a:ext cx="21365668" cy="88511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2pPr marL="444500" indent="-254000">
              <a:buSzPct val="125000"/>
              <a:buChar char="-"/>
            </a:lvl2pPr>
            <a:lvl3pPr marL="808566" indent="-237066">
              <a:buSzPct val="125000"/>
              <a:buChar char="-"/>
            </a:lvl3pPr>
            <a:lvl4pPr marL="825500" indent="-254000">
              <a:buSzPct val="125000"/>
              <a:buChar char="-"/>
            </a:lvl4pPr>
            <a:lvl5pPr marL="825500" indent="-254000">
              <a:buSzPct val="125000"/>
              <a:buChar char="-"/>
            </a:lvl5pPr>
          </a:lstStyle>
          <a:p>
            <a:r>
              <a:t>Body Level One</a:t>
            </a:r>
          </a:p>
          <a:p>
            <a:pPr lvl="1"/>
            <a:r>
              <a:t>Body Level Two</a:t>
            </a:r>
          </a:p>
          <a:p>
            <a:pPr lvl="2"/>
            <a:r>
              <a:t>Body Level Three</a:t>
            </a:r>
          </a:p>
          <a:p>
            <a:pPr lvl="3"/>
            <a:r>
              <a:t>Body Level Four</a:t>
            </a:r>
          </a:p>
          <a:p>
            <a:pPr lvl="4"/>
            <a:r>
              <a:t>Body Level Five</a:t>
            </a:r>
          </a:p>
        </p:txBody>
      </p:sp>
      <p:pic>
        <p:nvPicPr>
          <p:cNvPr id="5" name="luminis.png"/>
          <p:cNvPicPr>
            <a:picLocks noChangeAspect="1"/>
          </p:cNvPicPr>
          <p:nvPr/>
        </p:nvPicPr>
        <p:blipFill>
          <a:blip r:embed="rId7">
            <a:extLst/>
          </a:blip>
          <a:stretch>
            <a:fillRect/>
          </a:stretch>
        </p:blipFill>
        <p:spPr>
          <a:xfrm>
            <a:off x="21391222" y="12581019"/>
            <a:ext cx="2700553" cy="950475"/>
          </a:xfrm>
          <a:prstGeom prst="rect">
            <a:avLst/>
          </a:prstGeom>
          <a:ln w="12700">
            <a:miter lim="400000"/>
          </a:ln>
        </p:spPr>
      </p:pic>
      <p:sp>
        <p:nvSpPr>
          <p:cNvPr id="6" name="Shape 6"/>
          <p:cNvSpPr>
            <a:spLocks noGrp="1"/>
          </p:cNvSpPr>
          <p:nvPr>
            <p:ph type="sldNum" sz="quarter" idx="2"/>
          </p:nvPr>
        </p:nvSpPr>
        <p:spPr>
          <a:xfrm>
            <a:off x="11941968" y="13108781"/>
            <a:ext cx="482204" cy="488504"/>
          </a:xfrm>
          <a:prstGeom prst="rect">
            <a:avLst/>
          </a:prstGeom>
          <a:ln w="12700">
            <a:miter lim="400000"/>
          </a:ln>
        </p:spPr>
        <p:txBody>
          <a:bodyPr lIns="71437" tIns="71437" rIns="71437" bIns="71437">
            <a:spAutoFit/>
          </a:bodyPr>
          <a:lstStyle>
            <a:lvl1pPr>
              <a:tabLst>
                <a:tab pos="1371600" algn="l"/>
              </a:tabLst>
              <a:defRPr sz="2400"/>
            </a:lvl1pPr>
          </a:lstStyle>
          <a:p>
            <a:fld id="{86CB4B4D-7CA3-9044-876B-883B54F8677D}" type="slidenum">
              <a:t>‹#›</a:t>
            </a:fld>
            <a:endParaRPr/>
          </a:p>
        </p:txBody>
      </p:sp>
    </p:spTree>
    <p:extLst>
      <p:ext uri="{BB962C8B-B14F-4D97-AF65-F5344CB8AC3E}">
        <p14:creationId xmlns:p14="http://schemas.microsoft.com/office/powerpoint/2010/main" val="40284975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Lst>
  <p:transition spd="med"/>
  <p:hf hdr="0" ftr="0" dt="0"/>
  <p:txStyles>
    <p:titleStyle>
      <a:lvl1pPr marL="0" marR="0" indent="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1pPr>
      <a:lvl2pPr marL="0" marR="0" indent="2286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2pPr>
      <a:lvl3pPr marL="0" marR="0" indent="4572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3pPr>
      <a:lvl4pPr marL="0" marR="0" indent="6858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4pPr>
      <a:lvl5pPr marL="0" marR="0" indent="9144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5pPr>
      <a:lvl6pPr marL="0" marR="0" indent="11430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6pPr>
      <a:lvl7pPr marL="0" marR="0" indent="13716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7pPr>
      <a:lvl8pPr marL="0" marR="0" indent="16002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8pPr>
      <a:lvl9pPr marL="0" marR="0" indent="18288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9pPr>
    </p:titleStyle>
    <p:bodyStyle>
      <a:lvl1pPr marL="0" marR="0" indent="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1pPr>
      <a:lvl2pPr marL="0" marR="0" indent="190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2pPr>
      <a:lvl3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3pPr>
      <a:lvl4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4pPr>
      <a:lvl5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5pPr>
      <a:lvl6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6pPr>
      <a:lvl7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7pPr>
      <a:lvl8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8pPr>
      <a:lvl9pPr marL="0" marR="0" indent="571500" algn="l" defTabSz="821531" rtl="0" latinLnBrk="0">
        <a:lnSpc>
          <a:spcPct val="100000"/>
        </a:lnSpc>
        <a:spcBef>
          <a:spcPts val="530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Arial"/>
        </a:defRPr>
      </a:lvl9pPr>
    </p:bodyStyle>
    <p:otherStyle>
      <a:lvl1pPr marL="0" marR="0" indent="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1pPr>
      <a:lvl2pPr marL="0" marR="0" indent="2286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2pPr>
      <a:lvl3pPr marL="0" marR="0" indent="4572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3pPr>
      <a:lvl4pPr marL="0" marR="0" indent="6858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4pPr>
      <a:lvl5pPr marL="0" marR="0" indent="9144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5pPr>
      <a:lvl6pPr marL="0" marR="0" indent="11430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6pPr>
      <a:lvl7pPr marL="0" marR="0" indent="13716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7pPr>
      <a:lvl8pPr marL="0" marR="0" indent="16002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8pPr>
      <a:lvl9pPr marL="0" marR="0" indent="1828800" algn="l" defTabSz="584200" latinLnBrk="0">
        <a:lnSpc>
          <a:spcPct val="130000"/>
        </a:lnSpc>
        <a:spcBef>
          <a:spcPts val="0"/>
        </a:spcBef>
        <a:spcAft>
          <a:spcPts val="0"/>
        </a:spcAft>
        <a:buClrTx/>
        <a:buSzTx/>
        <a:buFontTx/>
        <a:buNone/>
        <a:tabLst>
          <a:tab pos="1371600" algn="l"/>
        </a:tabLst>
        <a:defRPr sz="2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7.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comments" Target="../comments/commen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www.typescriptlang.org/Playground" TargetMode="External"/><Relationship Id="rId2" Type="http://schemas.openxmlformats.org/officeDocument/2006/relationships/notesSlide" Target="../notesSlides/notesSlide10.xml"/><Relationship Id="rId1" Type="http://schemas.openxmlformats.org/officeDocument/2006/relationships/slideLayout" Target="../slideLayouts/slideLayout4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finitelyTyped/DefinitelyTyped" TargetMode="External"/><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3.xml"/><Relationship Id="rId4" Type="http://schemas.openxmlformats.org/officeDocument/2006/relationships/comments" Target="../comments/commen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comments" Target="../comments/comment1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comments" Target="../comments/comment13.xml"/><Relationship Id="rId5" Type="http://schemas.openxmlformats.org/officeDocument/2006/relationships/image" Target="../media/image26.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3.xml"/><Relationship Id="rId4" Type="http://schemas.openxmlformats.org/officeDocument/2006/relationships/comments" Target="../comments/commen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comments" Target="../comments/commen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2.xml"/><Relationship Id="rId5" Type="http://schemas.openxmlformats.org/officeDocument/2006/relationships/comments" Target="../comments/comment16.xml"/><Relationship Id="rId4" Type="http://schemas.openxmlformats.org/officeDocument/2006/relationships/image" Target="../media/image34.tiff"/></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comments" Target="../comments/comment1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comments" Target="../comments/commen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hyperlink" Target="https://www.npmjs.com/search?q=gulp&amp;page=1" TargetMode="External"/><Relationship Id="rId4" Type="http://schemas.openxmlformats.org/officeDocument/2006/relationships/hyperlink" Target="https://www.npmjs.com/search?q=grunt&amp;page=1" TargetMode="Externa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comments" Target="../comments/commen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comments" Target="../comments/commen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comments" Target="../comments/comment20.xm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comments" Target="../comments/commen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comments" Target="../comments/comment2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comments" Target="../comments/comment5.xml"/></Relationships>
</file>

<file path=ppt/slides/_rels/slide50.xml.rels><?xml version="1.0" encoding="UTF-8" standalone="yes"?>
<Relationships xmlns="http://schemas.openxmlformats.org/package/2006/relationships"><Relationship Id="rId8" Type="http://schemas.openxmlformats.org/officeDocument/2006/relationships/hyperlink" Target="mailto:Frank.Folsche@luminis.eu" TargetMode="External"/><Relationship Id="rId3" Type="http://schemas.openxmlformats.org/officeDocument/2006/relationships/image" Target="../media/image57.jpg"/><Relationship Id="rId7" Type="http://schemas.openxmlformats.org/officeDocument/2006/relationships/hyperlink" Target="http://lumin.is/webdev"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hyperlink" Target="mailto:Steef.Burghouts@luminis.e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9.xml"/><Relationship Id="rId5" Type="http://schemas.openxmlformats.org/officeDocument/2006/relationships/comments" Target="../comments/comment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Redbull-Downhill-Longboard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47" y="-28658"/>
            <a:ext cx="24414107" cy="13732935"/>
          </a:xfrm>
          <a:prstGeom prst="rect">
            <a:avLst/>
          </a:prstGeom>
          <a:ln w="12700">
            <a:miter lim="400000"/>
          </a:ln>
        </p:spPr>
      </p:pic>
      <p:pic>
        <p:nvPicPr>
          <p:cNvPr id="91" name="wit-structuur2.png"/>
          <p:cNvPicPr>
            <a:picLocks noChangeAspect="1"/>
          </p:cNvPicPr>
          <p:nvPr/>
        </p:nvPicPr>
        <p:blipFill>
          <a:blip r:embed="rId4">
            <a:alphaModFix amt="50000"/>
            <a:extLst/>
          </a:blip>
          <a:stretch>
            <a:fillRect/>
          </a:stretch>
        </p:blipFill>
        <p:spPr>
          <a:xfrm>
            <a:off x="4560907" y="-1229718"/>
            <a:ext cx="26022090" cy="19325036"/>
          </a:xfrm>
          <a:prstGeom prst="rect">
            <a:avLst/>
          </a:prstGeom>
          <a:ln w="12700">
            <a:miter lim="400000"/>
          </a:ln>
        </p:spPr>
      </p:pic>
      <p:sp>
        <p:nvSpPr>
          <p:cNvPr id="92" name="Shape 92"/>
          <p:cNvSpPr/>
          <p:nvPr/>
        </p:nvSpPr>
        <p:spPr>
          <a:xfrm>
            <a:off x="18355262" y="-8467"/>
            <a:ext cx="6062578" cy="13732935"/>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93" name="my world is.png"/>
          <p:cNvPicPr>
            <a:picLocks noChangeAspect="1"/>
          </p:cNvPicPr>
          <p:nvPr/>
        </p:nvPicPr>
        <p:blipFill>
          <a:blip r:embed="rId5">
            <a:extLst/>
          </a:blip>
          <a:stretch>
            <a:fillRect/>
          </a:stretch>
        </p:blipFill>
        <p:spPr>
          <a:xfrm>
            <a:off x="19013397" y="10928788"/>
            <a:ext cx="4768454" cy="2288859"/>
          </a:xfrm>
          <a:prstGeom prst="rect">
            <a:avLst/>
          </a:prstGeom>
          <a:ln w="12700">
            <a:miter lim="400000"/>
          </a:ln>
        </p:spPr>
      </p:pic>
      <p:pic>
        <p:nvPicPr>
          <p:cNvPr id="94" name="luminis.png"/>
          <p:cNvPicPr>
            <a:picLocks noChangeAspect="1"/>
          </p:cNvPicPr>
          <p:nvPr/>
        </p:nvPicPr>
        <p:blipFill>
          <a:blip r:embed="rId6">
            <a:extLst/>
          </a:blip>
          <a:stretch>
            <a:fillRect/>
          </a:stretch>
        </p:blipFill>
        <p:spPr>
          <a:xfrm>
            <a:off x="19545331" y="6018065"/>
            <a:ext cx="3721679" cy="1309865"/>
          </a:xfrm>
          <a:prstGeom prst="rect">
            <a:avLst/>
          </a:prstGeom>
          <a:ln w="12700">
            <a:miter lim="400000"/>
          </a:ln>
        </p:spPr>
      </p:pic>
      <p:pic>
        <p:nvPicPr>
          <p:cNvPr id="95" name="devcon_print_2016.png"/>
          <p:cNvPicPr>
            <a:picLocks noChangeAspect="1"/>
          </p:cNvPicPr>
          <p:nvPr/>
        </p:nvPicPr>
        <p:blipFill>
          <a:blip r:embed="rId7">
            <a:extLst/>
          </a:blip>
          <a:stretch>
            <a:fillRect/>
          </a:stretch>
        </p:blipFill>
        <p:spPr>
          <a:xfrm>
            <a:off x="19427394" y="710399"/>
            <a:ext cx="3837205" cy="2986717"/>
          </a:xfrm>
          <a:prstGeom prst="rect">
            <a:avLst/>
          </a:prstGeom>
          <a:ln w="12700">
            <a:miter lim="400000"/>
          </a:ln>
        </p:spPr>
      </p:pic>
      <p:sp>
        <p:nvSpPr>
          <p:cNvPr id="96" name="Shape 96"/>
          <p:cNvSpPr/>
          <p:nvPr/>
        </p:nvSpPr>
        <p:spPr>
          <a:xfrm>
            <a:off x="1076754" y="7391400"/>
            <a:ext cx="15532366" cy="1471613"/>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7" name="Shape 97"/>
          <p:cNvSpPr/>
          <p:nvPr/>
        </p:nvSpPr>
        <p:spPr>
          <a:xfrm>
            <a:off x="1076754" y="8954293"/>
            <a:ext cx="11418073" cy="1471614"/>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8" name="Shape 98"/>
          <p:cNvSpPr/>
          <p:nvPr/>
        </p:nvSpPr>
        <p:spPr>
          <a:xfrm>
            <a:off x="1076754" y="10517187"/>
            <a:ext cx="7348267" cy="737659"/>
          </a:xfrm>
          <a:prstGeom prst="rect">
            <a:avLst/>
          </a:prstGeom>
          <a:solidFill>
            <a:srgbClr val="43A2BC"/>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9" name="Shape 99"/>
          <p:cNvSpPr/>
          <p:nvPr/>
        </p:nvSpPr>
        <p:spPr>
          <a:xfrm>
            <a:off x="1151873" y="10610971"/>
            <a:ext cx="7198029" cy="5582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defTabSz="821531">
              <a:lnSpc>
                <a:spcPct val="100000"/>
              </a:lnSpc>
              <a:spcBef>
                <a:spcPts val="5300"/>
              </a:spcBef>
              <a:tabLst/>
              <a:defRPr sz="3200">
                <a:solidFill>
                  <a:srgbClr val="FFFFFF"/>
                </a:solidFill>
              </a:defRPr>
            </a:lvl1pPr>
          </a:lstStyle>
          <a:p>
            <a:r>
              <a:rPr dirty="0"/>
              <a:t>By Frank Folsche and Steef Burghouts</a:t>
            </a:r>
          </a:p>
        </p:txBody>
      </p:sp>
      <p:sp>
        <p:nvSpPr>
          <p:cNvPr id="100" name="Shape 100"/>
          <p:cNvSpPr/>
          <p:nvPr/>
        </p:nvSpPr>
        <p:spPr>
          <a:xfrm>
            <a:off x="19162177" y="11928088"/>
            <a:ext cx="4508017" cy="422661"/>
          </a:xfrm>
          <a:prstGeom prst="rect">
            <a:avLst/>
          </a:prstGeom>
          <a:ln w="12700">
            <a:miter lim="400000"/>
          </a:ln>
        </p:spPr>
        <p:txBody>
          <a:bodyPr lIns="50800" tIns="50800" rIns="50800" bIns="50800" anchor="ctr">
            <a:spAutoFit/>
          </a:bodyPr>
          <a:lstStyle/>
          <a:p>
            <a:pPr>
              <a:tabLst>
                <a:tab pos="1371600" algn="l"/>
              </a:tabLst>
              <a:defRPr sz="2200" b="1"/>
            </a:pPr>
            <a:endParaRPr/>
          </a:p>
        </p:txBody>
      </p:sp>
      <p:sp>
        <p:nvSpPr>
          <p:cNvPr id="101" name="Shape 101"/>
          <p:cNvSpPr>
            <a:spLocks noGrp="1"/>
          </p:cNvSpPr>
          <p:nvPr>
            <p:ph type="title"/>
          </p:nvPr>
        </p:nvSpPr>
        <p:spPr>
          <a:xfrm>
            <a:off x="1251743" y="7175229"/>
            <a:ext cx="17093474" cy="4297363"/>
          </a:xfrm>
          <a:prstGeom prst="rect">
            <a:avLst/>
          </a:prstGeom>
        </p:spPr>
        <p:txBody>
          <a:bodyPr/>
          <a:lstStyle>
            <a:lvl1pPr defTabSz="457200">
              <a:lnSpc>
                <a:spcPct val="120000"/>
              </a:lnSpc>
              <a:defRPr sz="9000">
                <a:solidFill>
                  <a:srgbClr val="43A2BC"/>
                </a:solidFill>
              </a:defRPr>
            </a:lvl1pPr>
          </a:lstStyle>
          <a:p>
            <a:r>
              <a:rPr dirty="0"/>
              <a:t>Front-end development for backend developers </a:t>
            </a:r>
          </a:p>
        </p:txBody>
      </p:sp>
      <p:sp>
        <p:nvSpPr>
          <p:cNvPr id="4" name="Slide Number Placeholder 3"/>
          <p:cNvSpPr>
            <a:spLocks noGrp="1"/>
          </p:cNvSpPr>
          <p:nvPr>
            <p:ph type="sldNum" sz="quarter" idx="2"/>
          </p:nvPr>
        </p:nvSpPr>
        <p:spPr/>
        <p:txBody>
          <a:bodyPr/>
          <a:lstStyle/>
          <a:p>
            <a:fld id="{86CB4B4D-7CA3-9044-876B-883B54F8677D}" type="slidenum">
              <a:rPr lang="uk-UA" smtClean="0"/>
              <a:t>1</a:t>
            </a:fld>
            <a:endParaRPr lang="uk-UA"/>
          </a:p>
        </p:txBody>
      </p:sp>
      <p:sp>
        <p:nvSpPr>
          <p:cNvPr id="102" name="Shape 102"/>
          <p:cNvSpPr/>
          <p:nvPr/>
        </p:nvSpPr>
        <p:spPr>
          <a:xfrm>
            <a:off x="21513454" y="5320843"/>
            <a:ext cx="2461927" cy="42266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tabLst>
                <a:tab pos="1371600" algn="l"/>
              </a:tabLst>
              <a:defRPr sz="2200">
                <a:solidFill>
                  <a:srgbClr val="A6AAA9"/>
                </a:solidFill>
              </a:defRPr>
            </a:lvl1pPr>
          </a:lstStyle>
          <a:p>
            <a:r>
              <a:t>is powered by</a:t>
            </a:r>
          </a:p>
        </p:txBody>
      </p:sp>
      <p:sp>
        <p:nvSpPr>
          <p:cNvPr id="2" name="TextBox 1"/>
          <p:cNvSpPr txBox="1"/>
          <p:nvPr/>
        </p:nvSpPr>
        <p:spPr>
          <a:xfrm>
            <a:off x="19162177" y="11467119"/>
            <a:ext cx="4608471" cy="13445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2000" dirty="0"/>
              <a:t>In theory, there is no difference between theory and practice. </a:t>
            </a:r>
            <a:br>
              <a:rPr lang="en-US" sz="2000" dirty="0"/>
            </a:br>
            <a:r>
              <a:rPr lang="en-US" sz="2000" dirty="0"/>
              <a:t>But, in practice, there is.</a:t>
            </a:r>
            <a:endParaRPr lang="nl-NL" altLang="nl-NL" sz="2000" dirty="0"/>
          </a:p>
        </p:txBody>
      </p:sp>
      <p:sp>
        <p:nvSpPr>
          <p:cNvPr id="3" name="Slide Number Placeholder 2"/>
          <p:cNvSpPr>
            <a:spLocks/>
          </p:cNvSpPr>
          <p:nvPr/>
        </p:nvSpPr>
        <p:spPr>
          <a:xfrm>
            <a:off x="11941968" y="13108781"/>
            <a:ext cx="482204" cy="488504"/>
          </a:xfrm>
          <a:prstGeom prst="rect">
            <a:avLst/>
          </a:prstGeom>
        </p:spPr>
        <p:txBody>
          <a:bodyPr/>
          <a:lstStyle/>
          <a:p>
            <a:fld id="{86CB4B4D-7CA3-9044-876B-883B54F8677D}" type="slidenum">
              <a:rPr lang="nl-NL" smtClean="0"/>
              <a:t>1</a:t>
            </a:fld>
            <a:endParaRPr lang="nl-NL"/>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3"/>
          </p:nvPr>
        </p:nvSpPr>
        <p:spPr/>
        <p:txBody>
          <a:bodyPr/>
          <a:lstStyle/>
          <a:p>
            <a:endParaRPr lang="en-US" dirty="0"/>
          </a:p>
        </p:txBody>
      </p:sp>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800" dirty="0"/>
              <a:t>Typescript – superset of </a:t>
            </a:r>
            <a:r>
              <a:rPr lang="en-US" sz="4800" dirty="0" err="1"/>
              <a:t>Javascript</a:t>
            </a:r>
            <a:endParaRPr sz="4800" dirty="0"/>
          </a:p>
        </p:txBody>
      </p:sp>
      <p:sp>
        <p:nvSpPr>
          <p:cNvPr id="5" name="Text Placeholder 4"/>
          <p:cNvSpPr>
            <a:spLocks noGrp="1"/>
          </p:cNvSpPr>
          <p:nvPr>
            <p:ph type="body" idx="1"/>
          </p:nvPr>
        </p:nvSpPr>
        <p:spPr/>
        <p:txBody>
          <a:bodyPr/>
          <a:lstStyle/>
          <a:p>
            <a:endParaRPr lang="en-US"/>
          </a:p>
        </p:txBody>
      </p:sp>
      <p:sp>
        <p:nvSpPr>
          <p:cNvPr id="3" name="TextBox 2"/>
          <p:cNvSpPr txBox="1"/>
          <p:nvPr/>
        </p:nvSpPr>
        <p:spPr>
          <a:xfrm>
            <a:off x="2723634" y="3777754"/>
            <a:ext cx="20059650" cy="2064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buSzPct val="100000"/>
              <a:buFont typeface="Arial"/>
              <a:buChar char="•"/>
            </a:pPr>
            <a:r>
              <a:rPr lang="nl-NL" sz="4800" dirty="0"/>
              <a:t>Valid javascript is valid typescript</a:t>
            </a:r>
          </a:p>
          <a:p>
            <a:pPr marL="571500" indent="-571500">
              <a:buSzPct val="100000"/>
              <a:buFont typeface="Arial"/>
              <a:buChar char="•"/>
            </a:pPr>
            <a:r>
              <a:rPr lang="nl-NL" sz="4800" dirty="0"/>
              <a:t>Use of Javascript ecosystem</a:t>
            </a:r>
          </a:p>
        </p:txBody>
      </p:sp>
      <p:pic>
        <p:nvPicPr>
          <p:cNvPr id="6" name="image8.png" descr="Screen Shot 2016-03-07 at 19.35.45.png"/>
          <p:cNvPicPr>
            <a:picLocks noChangeAspect="1"/>
          </p:cNvPicPr>
          <p:nvPr/>
        </p:nvPicPr>
        <p:blipFill>
          <a:blip r:embed="rId3">
            <a:extLst/>
          </a:blip>
          <a:stretch>
            <a:fillRect/>
          </a:stretch>
        </p:blipFill>
        <p:spPr>
          <a:xfrm>
            <a:off x="2679610" y="6374556"/>
            <a:ext cx="15560066" cy="1035052"/>
          </a:xfrm>
          <a:prstGeom prst="rect">
            <a:avLst/>
          </a:prstGeom>
          <a:ln w="12700">
            <a:miter lim="400000"/>
          </a:ln>
        </p:spPr>
      </p:pic>
    </p:spTree>
    <p:extLst>
      <p:ext uri="{BB962C8B-B14F-4D97-AF65-F5344CB8AC3E}">
        <p14:creationId xmlns:p14="http://schemas.microsoft.com/office/powerpoint/2010/main" val="5602600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476499" y="5554225"/>
            <a:ext cx="7718400" cy="1591200"/>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var</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count</a:t>
            </a:r>
            <a:r>
              <a:rPr lang="nl-NL" altLang="nl-NL" sz="3600" dirty="0">
                <a:solidFill>
                  <a:srgbClr val="000000"/>
                </a:solidFill>
                <a:latin typeface="Consolas" panose="020B0609020204030204" pitchFamily="49" charset="0"/>
              </a:rPr>
              <a:t> = 123; </a:t>
            </a:r>
            <a:r>
              <a:rPr lang="nl-NL" altLang="nl-NL" sz="3600" dirty="0" err="1">
                <a:solidFill>
                  <a:srgbClr val="000000"/>
                </a:solidFill>
                <a:latin typeface="Consolas" panose="020B0609020204030204" pitchFamily="49" charset="0"/>
              </a:rPr>
              <a:t>count.toUpperCase</a:t>
            </a:r>
            <a:r>
              <a:rPr lang="nl-NL" altLang="nl-NL" sz="3600" dirty="0">
                <a:solidFill>
                  <a:srgbClr val="000000"/>
                </a:solidFill>
                <a:latin typeface="Consolas" panose="020B0609020204030204" pitchFamily="49" charset="0"/>
              </a:rPr>
              <a:t>();</a:t>
            </a:r>
            <a:endParaRPr lang="nl-NL" altLang="nl-NL" sz="3600" dirty="0">
              <a:solidFill>
                <a:schemeClr val="tx1"/>
              </a:solidFill>
              <a:latin typeface="Arial" panose="020B0604020202020204" pitchFamily="34" charset="0"/>
            </a:endParaRPr>
          </a:p>
        </p:txBody>
      </p:sp>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800" dirty="0"/>
              <a:t>Typescript – optionally typed</a:t>
            </a:r>
            <a:endParaRPr sz="4800" dirty="0"/>
          </a:p>
        </p:txBody>
      </p:sp>
      <p:sp>
        <p:nvSpPr>
          <p:cNvPr id="3" name="TextBox 2"/>
          <p:cNvSpPr txBox="1"/>
          <p:nvPr/>
        </p:nvSpPr>
        <p:spPr>
          <a:xfrm>
            <a:off x="2476500" y="4093316"/>
            <a:ext cx="6096000" cy="1104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buSzPct val="100000"/>
            </a:pPr>
            <a:r>
              <a:rPr lang="nl-NL" sz="4800" dirty="0"/>
              <a:t>A bit of </a:t>
            </a:r>
            <a:r>
              <a:rPr lang="nl-NL" sz="4800" b="1" dirty="0"/>
              <a:t>Javascript</a:t>
            </a:r>
            <a:r>
              <a:rPr lang="nl-NL" sz="4800" dirty="0"/>
              <a:t>...</a:t>
            </a:r>
          </a:p>
        </p:txBody>
      </p:sp>
      <p:sp>
        <p:nvSpPr>
          <p:cNvPr id="8" name="Rectangle 7"/>
          <p:cNvSpPr/>
          <p:nvPr/>
        </p:nvSpPr>
        <p:spPr>
          <a:xfrm>
            <a:off x="2476500" y="7675995"/>
            <a:ext cx="10488872" cy="2973122"/>
          </a:xfrm>
          <a:prstGeom prst="rect">
            <a:avLst/>
          </a:prstGeom>
        </p:spPr>
        <p:txBody>
          <a:bodyPr wrap="square">
            <a:spAutoFit/>
          </a:bodyPr>
          <a:lstStyle/>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b="1">
                <a:latin typeface="Menlo"/>
                <a:ea typeface="Menlo"/>
                <a:cs typeface="Menlo"/>
                <a:sym typeface="Menlo"/>
              </a:defRPr>
            </a:pPr>
            <a:r>
              <a:rPr lang="en-US" sz="4800" dirty="0"/>
              <a:t>Runtime:</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4800" dirty="0" err="1"/>
              <a:t>count.toUpperCase</a:t>
            </a:r>
            <a:r>
              <a:rPr lang="en-US" sz="4800" dirty="0"/>
              <a:t> is not a function</a:t>
            </a:r>
          </a:p>
        </p:txBody>
      </p:sp>
      <p:sp>
        <p:nvSpPr>
          <p:cNvPr id="10" name="Rectangle 9"/>
          <p:cNvSpPr/>
          <p:nvPr/>
        </p:nvSpPr>
        <p:spPr>
          <a:xfrm>
            <a:off x="12881310" y="4276336"/>
            <a:ext cx="6206790" cy="1052596"/>
          </a:xfrm>
          <a:prstGeom prst="rect">
            <a:avLst/>
          </a:prstGeom>
        </p:spPr>
        <p:txBody>
          <a:bodyPr wrap="square">
            <a:spAutoFit/>
          </a:bodyPr>
          <a:lstStyle/>
          <a:p>
            <a:r>
              <a:rPr lang="en-US" sz="4800" dirty="0"/>
              <a:t>A bit of </a:t>
            </a:r>
            <a:r>
              <a:rPr lang="en-US" sz="4800" b="1" dirty="0"/>
              <a:t>Typescript</a:t>
            </a:r>
            <a:r>
              <a:rPr lang="en-US" sz="4800" dirty="0"/>
              <a:t>…</a:t>
            </a:r>
          </a:p>
        </p:txBody>
      </p:sp>
      <p:sp>
        <p:nvSpPr>
          <p:cNvPr id="12" name="Rounded Rectangle 11"/>
          <p:cNvSpPr/>
          <p:nvPr/>
        </p:nvSpPr>
        <p:spPr>
          <a:xfrm>
            <a:off x="12881310" y="5425655"/>
            <a:ext cx="7718400" cy="1862211"/>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defTabSz="821531">
              <a:lnSpc>
                <a:spcPct val="100000"/>
              </a:lnSpc>
              <a:tabLst/>
            </a:pPr>
            <a:r>
              <a:rPr lang="nl-NL" altLang="nl-NL" sz="3600" dirty="0">
                <a:solidFill>
                  <a:srgbClr val="0000FF"/>
                </a:solidFill>
                <a:latin typeface="Consolas" panose="020B0609020204030204" pitchFamily="49" charset="0"/>
              </a:rPr>
              <a:t>var</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count</a:t>
            </a: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string</a:t>
            </a:r>
            <a:r>
              <a:rPr lang="nl-NL" altLang="nl-NL" sz="3600" dirty="0">
                <a:solidFill>
                  <a:srgbClr val="000000"/>
                </a:solidFill>
                <a:latin typeface="Consolas" panose="020B0609020204030204" pitchFamily="49" charset="0"/>
              </a:rPr>
              <a:t> = 123; </a:t>
            </a:r>
            <a:r>
              <a:rPr lang="nl-NL" altLang="nl-NL" sz="3600" dirty="0" err="1">
                <a:solidFill>
                  <a:srgbClr val="000000"/>
                </a:solidFill>
                <a:latin typeface="Consolas" panose="020B0609020204030204" pitchFamily="49" charset="0"/>
              </a:rPr>
              <a:t>count.toUpperCase</a:t>
            </a:r>
            <a:r>
              <a:rPr lang="nl-NL" altLang="nl-NL" sz="3600" dirty="0">
                <a:solidFill>
                  <a:srgbClr val="000000"/>
                </a:solidFill>
                <a:latin typeface="Consolas" panose="020B0609020204030204" pitchFamily="49" charset="0"/>
              </a:rPr>
              <a:t>();</a:t>
            </a:r>
            <a:endParaRPr lang="nl-NL" altLang="nl-NL" sz="2800" dirty="0">
              <a:solidFill>
                <a:schemeClr val="tx1"/>
              </a:solidFill>
              <a:latin typeface="Arial" panose="020B0604020202020204" pitchFamily="34" charset="0"/>
            </a:endParaRPr>
          </a:p>
          <a:p>
            <a:pPr algn="ctr" defTabSz="821531">
              <a:lnSpc>
                <a:spcPct val="100000"/>
              </a:lnSpc>
              <a:tabLst/>
            </a:pPr>
            <a:endParaRPr lang="nl-NL" sz="28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Rectangle 10"/>
          <p:cNvSpPr/>
          <p:nvPr/>
        </p:nvSpPr>
        <p:spPr>
          <a:xfrm>
            <a:off x="12881310" y="7774097"/>
            <a:ext cx="11436015" cy="2973122"/>
          </a:xfrm>
          <a:prstGeom prst="rect">
            <a:avLst/>
          </a:prstGeom>
        </p:spPr>
        <p:txBody>
          <a:bodyPr wrap="square">
            <a:spAutoFit/>
          </a:bodyPr>
          <a:lstStyle/>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b="1">
                <a:latin typeface="Menlo"/>
                <a:ea typeface="Menlo"/>
                <a:cs typeface="Menlo"/>
                <a:sym typeface="Menlo"/>
              </a:defRPr>
            </a:pPr>
            <a:r>
              <a:rPr lang="en-US" sz="4800" dirty="0"/>
              <a:t>Compile-time:</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4800" dirty="0"/>
              <a:t>Type 'number' is not assignable to type 'string'.</a:t>
            </a:r>
          </a:p>
        </p:txBody>
      </p:sp>
      <p:sp>
        <p:nvSpPr>
          <p:cNvPr id="16" name="Rectangle 15"/>
          <p:cNvSpPr/>
          <p:nvPr/>
        </p:nvSpPr>
        <p:spPr>
          <a:xfrm>
            <a:off x="12966638" y="5496843"/>
            <a:ext cx="6366930" cy="1200329"/>
          </a:xfrm>
          <a:prstGeom prst="rect">
            <a:avLst/>
          </a:prstGeom>
          <a:solidFill>
            <a:schemeClr val="bg1"/>
          </a:solidFill>
        </p:spPr>
        <p:txBody>
          <a:bodyPr wrap="square">
            <a:spAutoFit/>
          </a:bodyPr>
          <a:lstStyle/>
          <a:p>
            <a:pPr lvl="0"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var</a:t>
            </a:r>
            <a:r>
              <a:rPr lang="nl-NL" altLang="nl-NL" sz="3600" dirty="0">
                <a:latin typeface="Consolas" panose="020B0609020204030204" pitchFamily="49" charset="0"/>
              </a:rPr>
              <a:t> </a:t>
            </a:r>
            <a:r>
              <a:rPr lang="nl-NL" altLang="nl-NL" sz="3600" dirty="0" err="1">
                <a:latin typeface="Consolas" panose="020B0609020204030204" pitchFamily="49" charset="0"/>
              </a:rPr>
              <a:t>count</a:t>
            </a:r>
            <a:r>
              <a:rPr lang="nl-NL" altLang="nl-NL" sz="3600" dirty="0">
                <a:latin typeface="Consolas" panose="020B0609020204030204" pitchFamily="49" charset="0"/>
              </a:rPr>
              <a:t> = 123; </a:t>
            </a:r>
          </a:p>
          <a:p>
            <a:pPr lvl="0" defTabSz="914400" eaLnBrk="0" fontAlgn="base">
              <a:lnSpc>
                <a:spcPct val="100000"/>
              </a:lnSpc>
              <a:spcBef>
                <a:spcPct val="0"/>
              </a:spcBef>
              <a:spcAft>
                <a:spcPct val="0"/>
              </a:spcAft>
              <a:tabLst/>
            </a:pPr>
            <a:r>
              <a:rPr lang="nl-NL" altLang="nl-NL" sz="3600" dirty="0" err="1">
                <a:latin typeface="Consolas" panose="020B0609020204030204" pitchFamily="49" charset="0"/>
              </a:rPr>
              <a:t>count.toUpperCase</a:t>
            </a:r>
            <a:r>
              <a:rPr lang="nl-NL" altLang="nl-NL" sz="3600" dirty="0">
                <a:latin typeface="Consolas" panose="020B0609020204030204" pitchFamily="49" charset="0"/>
              </a:rPr>
              <a:t>();</a:t>
            </a:r>
            <a:endParaRPr lang="nl-NL" altLang="nl-NL" sz="3600" dirty="0">
              <a:solidFill>
                <a:schemeClr val="tx1"/>
              </a:solidFill>
              <a:latin typeface="Arial" panose="020B0604020202020204" pitchFamily="34" charset="0"/>
            </a:endParaRPr>
          </a:p>
        </p:txBody>
      </p:sp>
      <p:sp>
        <p:nvSpPr>
          <p:cNvPr id="21" name="Rectangle 20"/>
          <p:cNvSpPr/>
          <p:nvPr/>
        </p:nvSpPr>
        <p:spPr>
          <a:xfrm>
            <a:off x="12881310" y="7795422"/>
            <a:ext cx="12192000" cy="2973122"/>
          </a:xfrm>
          <a:prstGeom prst="rect">
            <a:avLst/>
          </a:prstGeom>
        </p:spPr>
        <p:txBody>
          <a:bodyPr>
            <a:spAutoFit/>
          </a:bodyPr>
          <a:lstStyle/>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b="1">
                <a:latin typeface="Menlo"/>
                <a:ea typeface="Menlo"/>
                <a:cs typeface="Menlo"/>
                <a:sym typeface="Menlo"/>
              </a:defRPr>
            </a:pPr>
            <a:r>
              <a:rPr lang="en-US" sz="4800" dirty="0"/>
              <a:t>Compile-time:</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4800" dirty="0"/>
              <a:t>Property '</a:t>
            </a:r>
            <a:r>
              <a:rPr lang="en-US" sz="4800" dirty="0" err="1"/>
              <a:t>toUpperCase</a:t>
            </a:r>
            <a:r>
              <a:rPr lang="en-US" sz="4800" dirty="0"/>
              <a:t>' does </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4800" dirty="0"/>
              <a:t>not exist on type 'number</a:t>
            </a:r>
            <a:r>
              <a:rPr lang="en-US" sz="3600" dirty="0"/>
              <a:t>'.</a:t>
            </a:r>
          </a:p>
        </p:txBody>
      </p:sp>
    </p:spTree>
    <p:extLst>
      <p:ext uri="{BB962C8B-B14F-4D97-AF65-F5344CB8AC3E}">
        <p14:creationId xmlns:p14="http://schemas.microsoft.com/office/powerpoint/2010/main" val="25624375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8" grpId="0"/>
      <p:bldP spid="10" grpId="0"/>
      <p:bldP spid="12" grpId="0" animBg="1"/>
      <p:bldP spid="11" grpId="0"/>
      <p:bldP spid="11" grpId="1"/>
      <p:bldP spid="16"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800" dirty="0"/>
              <a:t>Typescript – Familiar syntax</a:t>
            </a:r>
            <a:endParaRPr sz="4800" dirty="0"/>
          </a:p>
        </p:txBody>
      </p:sp>
      <p:sp>
        <p:nvSpPr>
          <p:cNvPr id="3" name="TextBox 2"/>
          <p:cNvSpPr txBox="1"/>
          <p:nvPr/>
        </p:nvSpPr>
        <p:spPr>
          <a:xfrm>
            <a:off x="450759" y="11891270"/>
            <a:ext cx="12550865" cy="1824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buSzPct val="100000"/>
            </a:pPr>
            <a:r>
              <a:rPr lang="nl-NL" sz="4800" u="sng" dirty="0">
                <a:solidFill>
                  <a:srgbClr val="CC3300"/>
                </a:solidFill>
                <a:uFill>
                  <a:solidFill>
                    <a:srgbClr val="CC3300"/>
                  </a:solidFill>
                </a:uFill>
                <a:hlinkClick r:id="rId3"/>
              </a:rPr>
              <a:t>http://www.typescriptlang.org/Playground</a:t>
            </a:r>
          </a:p>
          <a:p>
            <a:pPr marL="571500" indent="-571500">
              <a:buSzPct val="100000"/>
              <a:buFont typeface="Arial"/>
              <a:buChar char="•"/>
            </a:pPr>
            <a:endParaRPr lang="nl-NL" sz="3600" dirty="0"/>
          </a:p>
        </p:txBody>
      </p:sp>
      <p:pic>
        <p:nvPicPr>
          <p:cNvPr id="4"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1560" y="-138644"/>
            <a:ext cx="11902440" cy="13886180"/>
          </a:xfrm>
          <a:prstGeom prst="rect">
            <a:avLst/>
          </a:prstGeom>
        </p:spPr>
      </p:pic>
      <p:sp>
        <p:nvSpPr>
          <p:cNvPr id="5" name="TextBox 4"/>
          <p:cNvSpPr txBox="1"/>
          <p:nvPr/>
        </p:nvSpPr>
        <p:spPr>
          <a:xfrm>
            <a:off x="31765461" y="23700102"/>
            <a:ext cx="144334" cy="824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sp>
        <p:nvSpPr>
          <p:cNvPr id="2" name="Slide Number Placeholder 1"/>
          <p:cNvSpPr>
            <a:spLocks/>
          </p:cNvSpPr>
          <p:nvPr/>
        </p:nvSpPr>
        <p:spPr>
          <a:xfrm>
            <a:off x="11941968" y="13108780"/>
            <a:ext cx="723154" cy="607219"/>
          </a:xfrm>
          <a:prstGeom prst="rect">
            <a:avLst/>
          </a:prstGeom>
        </p:spPr>
        <p:txBody>
          <a:bodyPr/>
          <a:lstStyle/>
          <a:p>
            <a:endParaRPr lang="nl-NL" dirty="0"/>
          </a:p>
        </p:txBody>
      </p:sp>
    </p:spTree>
    <p:extLst>
      <p:ext uri="{BB962C8B-B14F-4D97-AF65-F5344CB8AC3E}">
        <p14:creationId xmlns:p14="http://schemas.microsoft.com/office/powerpoint/2010/main" val="85641743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800" dirty="0"/>
              <a:t>Typescript – Module system</a:t>
            </a:r>
            <a:endParaRPr sz="4800" dirty="0"/>
          </a:p>
        </p:txBody>
      </p:sp>
      <p:sp>
        <p:nvSpPr>
          <p:cNvPr id="3" name="TextBox 2"/>
          <p:cNvSpPr txBox="1"/>
          <p:nvPr/>
        </p:nvSpPr>
        <p:spPr>
          <a:xfrm>
            <a:off x="2679610" y="4293928"/>
            <a:ext cx="8950415" cy="30250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285750" indent="-285750">
              <a:buSzPct val="100000"/>
              <a:buFont typeface="Arial"/>
              <a:buChar char="•"/>
              <a:defRPr sz="2000"/>
            </a:pPr>
            <a:r>
              <a:rPr lang="en-US" sz="4800" dirty="0"/>
              <a:t>Namespaces</a:t>
            </a:r>
          </a:p>
          <a:p>
            <a:pPr marL="285750" indent="-285750">
              <a:buSzPct val="100000"/>
              <a:buFont typeface="Arial"/>
              <a:buChar char="•"/>
              <a:defRPr sz="2000"/>
            </a:pPr>
            <a:r>
              <a:rPr lang="en-US" sz="4800" dirty="0"/>
              <a:t>Access identifiers </a:t>
            </a:r>
          </a:p>
          <a:p>
            <a:pPr marL="285750" indent="-285750">
              <a:buSzPct val="100000"/>
              <a:buFont typeface="Arial"/>
              <a:buChar char="•"/>
              <a:defRPr sz="2000"/>
            </a:pPr>
            <a:r>
              <a:rPr lang="en-US" sz="4800"/>
              <a:t>Information hiding</a:t>
            </a:r>
            <a:endParaRPr lang="en-US" sz="4800" dirty="0"/>
          </a:p>
        </p:txBody>
      </p:sp>
      <p:sp>
        <p:nvSpPr>
          <p:cNvPr id="9" name="Rounded Rectangle 8"/>
          <p:cNvSpPr/>
          <p:nvPr/>
        </p:nvSpPr>
        <p:spPr>
          <a:xfrm>
            <a:off x="10344151" y="4293928"/>
            <a:ext cx="13776198" cy="8127756"/>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namespace</a:t>
            </a:r>
            <a:r>
              <a:rPr lang="nl-NL" altLang="nl-NL" sz="3600" dirty="0">
                <a:solidFill>
                  <a:srgbClr val="000000"/>
                </a:solidFill>
                <a:latin typeface="Consolas" panose="020B0609020204030204" pitchFamily="49" charset="0"/>
              </a:rPr>
              <a:t> People {</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export</a:t>
            </a: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class</a:t>
            </a:r>
            <a:r>
              <a:rPr lang="nl-NL" altLang="nl-NL" sz="3600" dirty="0">
                <a:solidFill>
                  <a:srgbClr val="000000"/>
                </a:solidFill>
                <a:latin typeface="Consolas" panose="020B0609020204030204" pitchFamily="49" charset="0"/>
              </a:rPr>
              <a:t> PeopleController {</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public</a:t>
            </a:r>
            <a:r>
              <a:rPr lang="nl-NL" altLang="nl-NL" sz="3600" dirty="0">
                <a:solidFill>
                  <a:srgbClr val="000000"/>
                </a:solidFill>
                <a:latin typeface="Consolas" panose="020B0609020204030204" pitchFamily="49" charset="0"/>
              </a:rPr>
              <a:t> someVariable: </a:t>
            </a:r>
            <a:r>
              <a:rPr lang="nl-NL" altLang="nl-NL" sz="3600" dirty="0">
                <a:solidFill>
                  <a:srgbClr val="0000FF"/>
                </a:solidFill>
                <a:latin typeface="Consolas" panose="020B0609020204030204" pitchFamily="49" charset="0"/>
              </a:rPr>
              <a:t>string</a:t>
            </a:r>
            <a:r>
              <a:rPr lang="nl-NL" altLang="nl-NL" sz="3600" dirty="0">
                <a:solidFill>
                  <a:srgbClr val="000000"/>
                </a:solidFill>
                <a:latin typeface="Consolas" panose="020B0609020204030204" pitchFamily="49" charset="0"/>
              </a:rPr>
              <a:t>;</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constructor</a:t>
            </a:r>
            <a:r>
              <a:rPr lang="nl-NL" altLang="nl-NL" sz="3600" dirty="0">
                <a:solidFill>
                  <a:srgbClr val="000000"/>
                </a:solidFill>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this</a:t>
            </a:r>
            <a:r>
              <a:rPr lang="nl-NL" altLang="nl-NL" sz="3600" dirty="0">
                <a:solidFill>
                  <a:srgbClr val="000000"/>
                </a:solidFill>
                <a:latin typeface="Consolas" panose="020B0609020204030204" pitchFamily="49" charset="0"/>
              </a:rPr>
              <a:t>.someVariable = </a:t>
            </a:r>
            <a:r>
              <a:rPr lang="nl-NL" altLang="nl-NL" sz="3600" dirty="0">
                <a:solidFill>
                  <a:srgbClr val="A31515"/>
                </a:solidFill>
                <a:latin typeface="Consolas" panose="020B0609020204030204" pitchFamily="49" charset="0"/>
              </a:rPr>
              <a:t>"initial value"</a:t>
            </a:r>
            <a:r>
              <a:rPr lang="nl-NL" altLang="nl-NL" sz="3600" dirty="0">
                <a:solidFill>
                  <a:srgbClr val="000000"/>
                </a:solidFill>
                <a:latin typeface="Consolas" panose="020B0609020204030204" pitchFamily="49" charset="0"/>
              </a:rPr>
              <a:t>;</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 </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a:latin typeface="Consolas" panose="020B0609020204030204" pitchFamily="49" charset="0"/>
              </a:rPr>
              <a:t>  </a:t>
            </a:r>
            <a:r>
              <a:rPr lang="nl-NL" altLang="nl-NL" sz="3600" dirty="0">
                <a:solidFill>
                  <a:srgbClr val="0000FF"/>
                </a:solidFill>
                <a:latin typeface="Consolas" panose="020B0609020204030204" pitchFamily="49" charset="0"/>
              </a:rPr>
              <a:t>public</a:t>
            </a:r>
            <a:r>
              <a:rPr lang="nl-NL" altLang="nl-NL" sz="3600" dirty="0">
                <a:solidFill>
                  <a:srgbClr val="000000"/>
                </a:solidFill>
                <a:latin typeface="Consolas" panose="020B0609020204030204" pitchFamily="49" charset="0"/>
              </a:rPr>
              <a:t> setSomeVariable() {</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this</a:t>
            </a:r>
            <a:r>
              <a:rPr lang="nl-NL" altLang="nl-NL" sz="3600" dirty="0">
                <a:solidFill>
                  <a:srgbClr val="000000"/>
                </a:solidFill>
                <a:latin typeface="Consolas" panose="020B0609020204030204" pitchFamily="49" charset="0"/>
              </a:rPr>
              <a:t>.someVariable = </a:t>
            </a:r>
            <a:r>
              <a:rPr lang="nl-NL" altLang="nl-NL" sz="3600" dirty="0">
                <a:solidFill>
                  <a:srgbClr val="A31515"/>
                </a:solidFill>
                <a:latin typeface="Consolas" panose="020B0609020204030204" pitchFamily="49" charset="0"/>
              </a:rPr>
              <a:t>"something"</a:t>
            </a:r>
            <a:r>
              <a:rPr lang="nl-NL" altLang="nl-NL" sz="3600" dirty="0">
                <a:solidFill>
                  <a:srgbClr val="000000"/>
                </a:solidFill>
                <a:latin typeface="Consolas" panose="020B0609020204030204" pitchFamily="49" charset="0"/>
              </a:rPr>
              <a:t>;</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a:t>
            </a:r>
            <a:r>
              <a:rPr lang="nl-NL" altLang="nl-NL" sz="3600" dirty="0">
                <a:solidFill>
                  <a:srgbClr val="0000FF"/>
                </a:solidFill>
                <a:latin typeface="Consolas" panose="020B0609020204030204" pitchFamily="49" charset="0"/>
              </a:rPr>
              <a:t> </a:t>
            </a:r>
          </a:p>
          <a:p>
            <a:pPr defTabSz="914400" eaLnBrk="0" fontAlgn="base">
              <a:lnSpc>
                <a:spcPct val="100000"/>
              </a:lnSpc>
              <a:spcBef>
                <a:spcPct val="0"/>
              </a:spcBef>
              <a:spcAft>
                <a:spcPct val="0"/>
              </a:spcAft>
              <a:tabLst/>
            </a:pPr>
            <a:endParaRPr lang="nl-NL" altLang="nl-NL" sz="3600" dirty="0">
              <a:solidFill>
                <a:srgbClr val="0000FF"/>
              </a:solidFill>
              <a:latin typeface="Consolas" panose="020B0609020204030204" pitchFamily="49" charset="0"/>
            </a:endParaRPr>
          </a:p>
          <a:p>
            <a:pPr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let</a:t>
            </a:r>
            <a:r>
              <a:rPr lang="nl-NL" altLang="nl-NL" sz="3600" dirty="0">
                <a:solidFill>
                  <a:srgbClr val="000000"/>
                </a:solidFill>
                <a:latin typeface="Consolas" panose="020B0609020204030204" pitchFamily="49" charset="0"/>
              </a:rPr>
              <a:t> hans = </a:t>
            </a:r>
            <a:r>
              <a:rPr lang="nl-NL" altLang="nl-NL" sz="3600" dirty="0">
                <a:solidFill>
                  <a:srgbClr val="0000FF"/>
                </a:solidFill>
                <a:latin typeface="Consolas" panose="020B0609020204030204" pitchFamily="49" charset="0"/>
              </a:rPr>
              <a:t>new</a:t>
            </a:r>
            <a:r>
              <a:rPr lang="nl-NL" altLang="nl-NL" sz="3600" dirty="0">
                <a:solidFill>
                  <a:srgbClr val="000000"/>
                </a:solidFill>
                <a:latin typeface="Consolas" panose="020B0609020204030204" pitchFamily="49" charset="0"/>
              </a:rPr>
              <a:t> People.PeopleController();</a:t>
            </a:r>
          </a:p>
        </p:txBody>
      </p:sp>
    </p:spTree>
    <p:extLst>
      <p:ext uri="{BB962C8B-B14F-4D97-AF65-F5344CB8AC3E}">
        <p14:creationId xmlns:p14="http://schemas.microsoft.com/office/powerpoint/2010/main" val="198083907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3"/>
          </p:nvPr>
        </p:nvSpPr>
        <p:spPr/>
        <p:txBody>
          <a:bodyPr/>
          <a:lstStyle/>
          <a:p>
            <a:endParaRPr lang="en-US"/>
          </a:p>
        </p:txBody>
      </p:sp>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400" dirty="0"/>
              <a:t>Typescript – </a:t>
            </a:r>
            <a:r>
              <a:rPr lang="en-US" sz="4400" dirty="0" err="1"/>
              <a:t>Javascript</a:t>
            </a:r>
            <a:r>
              <a:rPr lang="en-US" sz="4400" dirty="0"/>
              <a:t> ecosystem</a:t>
            </a:r>
            <a:endParaRPr sz="28700" dirty="0"/>
          </a:p>
        </p:txBody>
      </p:sp>
      <p:sp>
        <p:nvSpPr>
          <p:cNvPr id="6" name="Text Placeholder 5"/>
          <p:cNvSpPr>
            <a:spLocks noGrp="1"/>
          </p:cNvSpPr>
          <p:nvPr>
            <p:ph type="body" idx="1"/>
          </p:nvPr>
        </p:nvSpPr>
        <p:spPr/>
        <p:txBody>
          <a:bodyPr/>
          <a:lstStyle/>
          <a:p>
            <a:endParaRPr lang="en-US"/>
          </a:p>
        </p:txBody>
      </p:sp>
      <p:sp>
        <p:nvSpPr>
          <p:cNvPr id="3" name="TextBox 2"/>
          <p:cNvSpPr txBox="1"/>
          <p:nvPr/>
        </p:nvSpPr>
        <p:spPr>
          <a:xfrm>
            <a:off x="2679610" y="4555633"/>
            <a:ext cx="20059650" cy="864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buSzPct val="100000"/>
              <a:buFont typeface="Arial"/>
              <a:buChar char="•"/>
            </a:pPr>
            <a:r>
              <a:rPr lang="nl-NL" sz="3600" dirty="0"/>
              <a:t>DefinitelyTyped files adds static typing to javascript </a:t>
            </a:r>
          </a:p>
        </p:txBody>
      </p:sp>
      <p:sp>
        <p:nvSpPr>
          <p:cNvPr id="4" name="Rectangle 3"/>
          <p:cNvSpPr/>
          <p:nvPr/>
        </p:nvSpPr>
        <p:spPr>
          <a:xfrm>
            <a:off x="2711918" y="8044509"/>
            <a:ext cx="9873216" cy="701731"/>
          </a:xfrm>
          <a:prstGeom prst="rect">
            <a:avLst/>
          </a:prstGeom>
        </p:spPr>
        <p:txBody>
          <a:bodyPr wrap="none">
            <a:spAutoFit/>
          </a:bodyPr>
          <a:lstStyle/>
          <a:p>
            <a:r>
              <a:rPr lang="nl-NL" dirty="0">
                <a:hlinkClick r:id="rId3"/>
              </a:rPr>
              <a:t>https://github.com/DefinitelyTyped/DefinitelyTyped</a:t>
            </a:r>
            <a:endParaRPr lang="nl-NL" dirty="0"/>
          </a:p>
        </p:txBody>
      </p:sp>
    </p:spTree>
    <p:extLst>
      <p:ext uri="{BB962C8B-B14F-4D97-AF65-F5344CB8AC3E}">
        <p14:creationId xmlns:p14="http://schemas.microsoft.com/office/powerpoint/2010/main" val="216715051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idx="1"/>
          </p:nvPr>
        </p:nvSpPr>
        <p:spPr>
          <a:xfrm>
            <a:off x="1079410" y="3722944"/>
            <a:ext cx="21136121" cy="8036720"/>
          </a:xfrm>
        </p:spPr>
        <p:txBody>
          <a:bodyPr/>
          <a:lstStyle/>
          <a:p>
            <a:endParaRPr lang="en-US" dirty="0"/>
          </a:p>
        </p:txBody>
      </p:sp>
      <p:pic>
        <p:nvPicPr>
          <p:cNvPr id="6" name="Content Placeholder 5"/>
          <p:cNvPicPr>
            <a:picLocks noGrp="1" noChangeAspect="1"/>
          </p:cNvPicPr>
          <p:nvPr>
            <p:ph idx="3"/>
          </p:nvPr>
        </p:nvPicPr>
        <p:blipFill>
          <a:blip r:embed="rId3">
            <a:extLst>
              <a:ext uri="{28A0092B-C50C-407E-A947-70E740481C1C}">
                <a14:useLocalDpi xmlns:a14="http://schemas.microsoft.com/office/drawing/2010/main" val="0"/>
              </a:ext>
            </a:extLst>
          </a:blip>
          <a:stretch>
            <a:fillRect/>
          </a:stretch>
        </p:blipFill>
        <p:spPr>
          <a:xfrm>
            <a:off x="-451818" y="2085973"/>
            <a:ext cx="25670173" cy="11022807"/>
          </a:xfrm>
        </p:spPr>
      </p:pic>
    </p:spTree>
    <p:extLst>
      <p:ext uri="{BB962C8B-B14F-4D97-AF65-F5344CB8AC3E}">
        <p14:creationId xmlns:p14="http://schemas.microsoft.com/office/powerpoint/2010/main" val="462945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Framework</a:t>
            </a:r>
            <a:br>
              <a:rPr lang="en-GB" altLang="nl-NL" sz="6600" kern="1200" dirty="0">
                <a:ea typeface="+mj-ea"/>
                <a:cs typeface="+mj-cs"/>
              </a:rPr>
            </a:br>
            <a:r>
              <a:rPr lang="en-US" sz="4400" dirty="0"/>
              <a:t>Server side Web MVC framework</a:t>
            </a:r>
            <a:endParaRPr sz="28700" dirty="0"/>
          </a:p>
        </p:txBody>
      </p:sp>
      <p:pic>
        <p:nvPicPr>
          <p:cNvPr id="4" name="mvc-framework.dot-ryt.png"/>
          <p:cNvPicPr>
            <a:picLocks noChangeAspect="1"/>
          </p:cNvPicPr>
          <p:nvPr/>
        </p:nvPicPr>
        <p:blipFill>
          <a:blip r:embed="rId3">
            <a:extLst/>
          </a:blip>
          <a:stretch>
            <a:fillRect/>
          </a:stretch>
        </p:blipFill>
        <p:spPr>
          <a:xfrm>
            <a:off x="1215298" y="2133971"/>
            <a:ext cx="15037384" cy="11039811"/>
          </a:xfrm>
          <a:prstGeom prst="rect">
            <a:avLst/>
          </a:prstGeom>
          <a:ln w="12700">
            <a:miter lim="400000"/>
          </a:ln>
        </p:spPr>
      </p:pic>
    </p:spTree>
    <p:extLst>
      <p:ext uri="{BB962C8B-B14F-4D97-AF65-F5344CB8AC3E}">
        <p14:creationId xmlns:p14="http://schemas.microsoft.com/office/powerpoint/2010/main" val="251809686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Framework</a:t>
            </a:r>
            <a:br>
              <a:rPr lang="en-GB" altLang="nl-NL" sz="6600" kern="1200" dirty="0">
                <a:ea typeface="+mj-ea"/>
                <a:cs typeface="+mj-cs"/>
              </a:rPr>
            </a:br>
            <a:r>
              <a:rPr lang="en-US" altLang="nl-NL" sz="4400" dirty="0"/>
              <a:t>SPA</a:t>
            </a:r>
            <a:r>
              <a:rPr lang="en-US" sz="4400" dirty="0"/>
              <a:t> framework</a:t>
            </a:r>
            <a:endParaRPr sz="28700" dirty="0"/>
          </a:p>
        </p:txBody>
      </p:sp>
      <p:sp>
        <p:nvSpPr>
          <p:cNvPr id="6" name="Shape 225"/>
          <p:cNvSpPr/>
          <p:nvPr/>
        </p:nvSpPr>
        <p:spPr>
          <a:xfrm>
            <a:off x="2679610" y="3722944"/>
            <a:ext cx="18520032" cy="225292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r>
              <a:rPr sz="3600" dirty="0"/>
              <a:t>Single Page Application is a web app in which the majority of interactions are handled on the client without the need to reach a server, with a goal of providing a more fluid user experience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610" y="3722944"/>
            <a:ext cx="12438578" cy="94467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914" y="5272953"/>
            <a:ext cx="14379575" cy="7835826"/>
          </a:xfrm>
          <a:prstGeom prst="rect">
            <a:avLst/>
          </a:prstGeom>
        </p:spPr>
      </p:pic>
    </p:spTree>
    <p:extLst>
      <p:ext uri="{BB962C8B-B14F-4D97-AF65-F5344CB8AC3E}">
        <p14:creationId xmlns:p14="http://schemas.microsoft.com/office/powerpoint/2010/main" val="27843272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Framework</a:t>
            </a:r>
            <a:br>
              <a:rPr lang="en-GB" altLang="nl-NL" sz="6600" kern="1200" dirty="0">
                <a:ea typeface="+mj-ea"/>
                <a:cs typeface="+mj-cs"/>
              </a:rPr>
            </a:br>
            <a:r>
              <a:rPr lang="en-US" altLang="nl-NL" sz="4400" dirty="0"/>
              <a:t>SPA</a:t>
            </a:r>
            <a:r>
              <a:rPr lang="en-US" sz="4400" dirty="0"/>
              <a:t> framework</a:t>
            </a:r>
            <a:endParaRPr sz="28700" dirty="0"/>
          </a:p>
        </p:txBody>
      </p:sp>
      <p:sp>
        <p:nvSpPr>
          <p:cNvPr id="6" name="Shape 225"/>
          <p:cNvSpPr/>
          <p:nvPr/>
        </p:nvSpPr>
        <p:spPr>
          <a:xfrm>
            <a:off x="2679610" y="3722944"/>
            <a:ext cx="18520032" cy="73757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endParaRPr sz="3600" dirty="0"/>
          </a:p>
        </p:txBody>
      </p:sp>
      <p:pic>
        <p:nvPicPr>
          <p:cNvPr id="7" name="image11.png"/>
          <p:cNvPicPr>
            <a:picLocks noChangeAspect="1"/>
          </p:cNvPicPr>
          <p:nvPr/>
        </p:nvPicPr>
        <p:blipFill>
          <a:blip r:embed="rId3">
            <a:extLst/>
          </a:blip>
          <a:stretch>
            <a:fillRect/>
          </a:stretch>
        </p:blipFill>
        <p:spPr>
          <a:xfrm>
            <a:off x="2679610" y="4394179"/>
            <a:ext cx="11618275" cy="3193537"/>
          </a:xfrm>
          <a:prstGeom prst="rect">
            <a:avLst/>
          </a:prstGeom>
          <a:ln w="12700">
            <a:miter lim="400000"/>
          </a:ln>
        </p:spPr>
      </p:pic>
      <p:pic>
        <p:nvPicPr>
          <p:cNvPr id="8" name="knockoutjs.jpg"/>
          <p:cNvPicPr>
            <a:picLocks noChangeAspect="1"/>
          </p:cNvPicPr>
          <p:nvPr/>
        </p:nvPicPr>
        <p:blipFill>
          <a:blip r:embed="rId4">
            <a:extLst/>
          </a:blip>
          <a:stretch>
            <a:fillRect/>
          </a:stretch>
        </p:blipFill>
        <p:spPr>
          <a:xfrm>
            <a:off x="11687457" y="8906130"/>
            <a:ext cx="9840984" cy="2465268"/>
          </a:xfrm>
          <a:prstGeom prst="rect">
            <a:avLst/>
          </a:prstGeom>
          <a:ln w="12700">
            <a:miter lim="400000"/>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294" y="8086222"/>
            <a:ext cx="4318334" cy="4105083"/>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68575" y="5262117"/>
            <a:ext cx="8562975" cy="1524000"/>
          </a:xfrm>
          <a:prstGeom prst="rect">
            <a:avLst/>
          </a:prstGeom>
        </p:spPr>
      </p:pic>
    </p:spTree>
    <p:extLst>
      <p:ext uri="{BB962C8B-B14F-4D97-AF65-F5344CB8AC3E}">
        <p14:creationId xmlns:p14="http://schemas.microsoft.com/office/powerpoint/2010/main" val="4010588612"/>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Framework</a:t>
            </a:r>
            <a:br>
              <a:rPr lang="en-GB" altLang="nl-NL" sz="6600" kern="1200" dirty="0">
                <a:ea typeface="+mj-ea"/>
                <a:cs typeface="+mj-cs"/>
              </a:rPr>
            </a:br>
            <a:r>
              <a:rPr lang="en-US" altLang="nl-NL" sz="4400" dirty="0"/>
              <a:t>SPA</a:t>
            </a:r>
            <a:r>
              <a:rPr lang="en-US" sz="4400" dirty="0"/>
              <a:t> framework</a:t>
            </a:r>
            <a:endParaRPr sz="28700" dirty="0"/>
          </a:p>
        </p:txBody>
      </p:sp>
      <p:sp>
        <p:nvSpPr>
          <p:cNvPr id="6" name="Shape 225"/>
          <p:cNvSpPr/>
          <p:nvPr/>
        </p:nvSpPr>
        <p:spPr>
          <a:xfrm>
            <a:off x="2679610" y="3722944"/>
            <a:ext cx="18520032" cy="73757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endParaRPr sz="3600" dirty="0"/>
          </a:p>
        </p:txBody>
      </p:sp>
      <p:sp>
        <p:nvSpPr>
          <p:cNvPr id="9" name="Shape 233"/>
          <p:cNvSpPr/>
          <p:nvPr/>
        </p:nvSpPr>
        <p:spPr>
          <a:xfrm>
            <a:off x="2679610" y="4456977"/>
            <a:ext cx="6997342" cy="441351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b="1"/>
            </a:pPr>
            <a:r>
              <a:rPr sz="3600" dirty="0" err="1"/>
              <a:t>Github</a:t>
            </a:r>
            <a:r>
              <a:rPr sz="3600" dirty="0"/>
              <a:t> stars</a:t>
            </a:r>
          </a:p>
          <a:p>
            <a:r>
              <a:rPr sz="3600" i="1" dirty="0"/>
              <a:t>AngularJS</a:t>
            </a:r>
            <a:r>
              <a:rPr sz="3600" dirty="0"/>
              <a:t>: 47.921</a:t>
            </a:r>
          </a:p>
          <a:p>
            <a:r>
              <a:rPr lang="nl-NL" sz="3600" i="1" dirty="0"/>
              <a:t>Backbone</a:t>
            </a:r>
            <a:r>
              <a:rPr sz="3600" dirty="0"/>
              <a:t>: </a:t>
            </a:r>
            <a:r>
              <a:rPr lang="nl-NL" sz="3600" dirty="0"/>
              <a:t>24</a:t>
            </a:r>
            <a:r>
              <a:rPr sz="3600" dirty="0"/>
              <a:t>.</a:t>
            </a:r>
            <a:r>
              <a:rPr lang="nl-NL" sz="3600" dirty="0"/>
              <a:t>390</a:t>
            </a:r>
          </a:p>
          <a:p>
            <a:r>
              <a:rPr lang="nl-NL" sz="3600" dirty="0"/>
              <a:t>EmberJS: 15.900</a:t>
            </a:r>
            <a:endParaRPr sz="3600" dirty="0"/>
          </a:p>
          <a:p>
            <a:r>
              <a:rPr sz="3600" i="1" dirty="0"/>
              <a:t>Knockout</a:t>
            </a:r>
            <a:r>
              <a:rPr sz="3600" dirty="0"/>
              <a:t>: 7.277</a:t>
            </a:r>
            <a:endParaRPr lang="nl-NL" sz="3600" dirty="0"/>
          </a:p>
          <a:p>
            <a:r>
              <a:rPr lang="nl-NL" sz="3600" i="1" dirty="0"/>
              <a:t>jQuery: </a:t>
            </a:r>
            <a:r>
              <a:rPr lang="nl-NL" sz="3600" dirty="0"/>
              <a:t>38.600</a:t>
            </a:r>
            <a:endParaRPr sz="3600" i="1" dirty="0"/>
          </a:p>
        </p:txBody>
      </p:sp>
      <p:pic>
        <p:nvPicPr>
          <p:cNvPr id="4" name="Picture 3"/>
          <p:cNvPicPr>
            <a:picLocks noChangeAspect="1"/>
          </p:cNvPicPr>
          <p:nvPr/>
        </p:nvPicPr>
        <p:blipFill>
          <a:blip r:embed="rId3"/>
          <a:stretch>
            <a:fillRect/>
          </a:stretch>
        </p:blipFill>
        <p:spPr>
          <a:xfrm>
            <a:off x="8637169" y="3722944"/>
            <a:ext cx="15089104" cy="9358013"/>
          </a:xfrm>
          <a:prstGeom prst="rect">
            <a:avLst/>
          </a:prstGeom>
        </p:spPr>
      </p:pic>
    </p:spTree>
    <p:extLst>
      <p:ext uri="{BB962C8B-B14F-4D97-AF65-F5344CB8AC3E}">
        <p14:creationId xmlns:p14="http://schemas.microsoft.com/office/powerpoint/2010/main" val="195180225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Herko ter Horst.jpg"/>
          <p:cNvPicPr>
            <a:picLocks noChangeAspect="1"/>
          </p:cNvPicPr>
          <p:nvPr/>
        </p:nvPicPr>
        <p:blipFill rotWithShape="1">
          <a:blip r:embed="rId2">
            <a:extLst/>
          </a:blip>
          <a:srcRect l="33867" t="16953" r="3024" b="24810"/>
          <a:stretch/>
        </p:blipFill>
        <p:spPr>
          <a:xfrm flipH="1">
            <a:off x="-100528" y="-1391340"/>
            <a:ext cx="24630810" cy="15157310"/>
          </a:xfrm>
          <a:prstGeom prst="rect">
            <a:avLst/>
          </a:prstGeom>
          <a:ln w="12700">
            <a:miter lim="400000"/>
          </a:ln>
        </p:spPr>
      </p:pic>
      <p:sp>
        <p:nvSpPr>
          <p:cNvPr id="129" name="Shape 129"/>
          <p:cNvSpPr/>
          <p:nvPr/>
        </p:nvSpPr>
        <p:spPr>
          <a:xfrm>
            <a:off x="1076754" y="1397000"/>
            <a:ext cx="6198990" cy="1471613"/>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0" name="Shape 130"/>
          <p:cNvSpPr>
            <a:spLocks noGrp="1"/>
          </p:cNvSpPr>
          <p:nvPr>
            <p:ph type="title"/>
          </p:nvPr>
        </p:nvSpPr>
        <p:spPr>
          <a:xfrm>
            <a:off x="1342248" y="1470421"/>
            <a:ext cx="15838752" cy="2066463"/>
          </a:xfrm>
          <a:prstGeom prst="rect">
            <a:avLst/>
          </a:prstGeom>
        </p:spPr>
        <p:txBody>
          <a:bodyPr/>
          <a:lstStyle/>
          <a:p>
            <a:r>
              <a:t>About me</a:t>
            </a:r>
          </a:p>
        </p:txBody>
      </p:sp>
      <p:sp>
        <p:nvSpPr>
          <p:cNvPr id="3" name="Slide Number Placeholder 2"/>
          <p:cNvSpPr>
            <a:spLocks noGrp="1"/>
          </p:cNvSpPr>
          <p:nvPr>
            <p:ph type="sldNum" sz="quarter" idx="2"/>
          </p:nvPr>
        </p:nvSpPr>
        <p:spPr/>
        <p:txBody>
          <a:bodyPr/>
          <a:lstStyle/>
          <a:p>
            <a:fld id="{86CB4B4D-7CA3-9044-876B-883B54F8677D}" type="slidenum">
              <a:rPr lang="uk-UA" smtClean="0"/>
              <a:t>2</a:t>
            </a:fld>
            <a:endParaRPr lang="uk-UA"/>
          </a:p>
        </p:txBody>
      </p:sp>
      <p:sp>
        <p:nvSpPr>
          <p:cNvPr id="131" name="Shape 131"/>
          <p:cNvSpPr/>
          <p:nvPr/>
        </p:nvSpPr>
        <p:spPr>
          <a:xfrm>
            <a:off x="1076754" y="2942034"/>
            <a:ext cx="11641800" cy="8216041"/>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3" name="Shape 133"/>
          <p:cNvSpPr/>
          <p:nvPr/>
        </p:nvSpPr>
        <p:spPr>
          <a:xfrm>
            <a:off x="1447692" y="9384030"/>
            <a:ext cx="9001390" cy="16898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821531">
              <a:lnSpc>
                <a:spcPct val="100000"/>
              </a:lnSpc>
              <a:spcBef>
                <a:spcPts val="5300"/>
              </a:spcBef>
              <a:tabLst/>
              <a:defRPr sz="4200"/>
            </a:lvl1pPr>
          </a:lstStyle>
          <a:p>
            <a:r>
              <a:rPr lang="en-GB" sz="4800" dirty="0"/>
              <a:t>W: </a:t>
            </a:r>
            <a:r>
              <a:rPr lang="en-GB" altLang="nl-NL" sz="4800" dirty="0"/>
              <a:t>frankfolsche.com</a:t>
            </a:r>
            <a:br>
              <a:rPr lang="en-GB" altLang="nl-NL" sz="4800" dirty="0"/>
            </a:br>
            <a:r>
              <a:rPr sz="4800" dirty="0"/>
              <a:t>@</a:t>
            </a:r>
            <a:r>
              <a:rPr lang="en-GB" sz="4800" dirty="0"/>
              <a:t>: frank.folsche@luminis.eu</a:t>
            </a:r>
            <a:endParaRPr sz="4800" dirty="0"/>
          </a:p>
        </p:txBody>
      </p:sp>
      <p:sp>
        <p:nvSpPr>
          <p:cNvPr id="134" name="Shape 134"/>
          <p:cNvSpPr/>
          <p:nvPr/>
        </p:nvSpPr>
        <p:spPr>
          <a:xfrm>
            <a:off x="18051247" y="801488"/>
            <a:ext cx="5289749" cy="5385827"/>
          </a:xfrm>
          <a:prstGeom prst="ellipse">
            <a:avLst/>
          </a:prstGeom>
          <a:blipFill>
            <a:blip r:embed="rId3"/>
            <a:srcRect/>
            <a:stretch>
              <a:fillRect l="-13795" r="-17365"/>
            </a:stretch>
          </a:blip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5" name="Shape 135"/>
          <p:cNvSpPr/>
          <p:nvPr/>
        </p:nvSpPr>
        <p:spPr>
          <a:xfrm>
            <a:off x="18051247" y="823730"/>
            <a:ext cx="5289749" cy="5289749"/>
          </a:xfrm>
          <a:prstGeom prst="ellipse">
            <a:avLst/>
          </a:prstGeom>
          <a:ln w="254000">
            <a:solidFill>
              <a:srgbClr val="FFFFFF"/>
            </a:solidFill>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136" name="Luminis_white.png"/>
          <p:cNvPicPr>
            <a:picLocks noChangeAspect="1"/>
          </p:cNvPicPr>
          <p:nvPr/>
        </p:nvPicPr>
        <p:blipFill>
          <a:blip r:embed="rId4">
            <a:extLst/>
          </a:blip>
          <a:stretch>
            <a:fillRect/>
          </a:stretch>
        </p:blipFill>
        <p:spPr>
          <a:xfrm>
            <a:off x="20654909" y="12136343"/>
            <a:ext cx="3292443" cy="1160289"/>
          </a:xfrm>
          <a:prstGeom prst="rect">
            <a:avLst/>
          </a:prstGeom>
          <a:ln w="12700">
            <a:miter lim="400000"/>
          </a:ln>
        </p:spPr>
      </p:pic>
      <p:sp>
        <p:nvSpPr>
          <p:cNvPr id="137" name="Shape 137"/>
          <p:cNvSpPr>
            <a:spLocks noGrp="1"/>
          </p:cNvSpPr>
          <p:nvPr>
            <p:ph type="body" idx="1"/>
          </p:nvPr>
        </p:nvSpPr>
        <p:spPr>
          <a:xfrm>
            <a:off x="1353343" y="3429396"/>
            <a:ext cx="21365668" cy="6946637"/>
          </a:xfrm>
          <a:prstGeom prst="rect">
            <a:avLst/>
          </a:prstGeom>
        </p:spPr>
        <p:txBody>
          <a:bodyPr/>
          <a:lstStyle/>
          <a:p>
            <a:pPr>
              <a:lnSpc>
                <a:spcPct val="133000"/>
              </a:lnSpc>
              <a:spcBef>
                <a:spcPts val="0"/>
              </a:spcBef>
              <a:tabLst>
                <a:tab pos="520700" algn="l"/>
                <a:tab pos="1066800" algn="l"/>
                <a:tab pos="1612900" algn="l"/>
                <a:tab pos="2159000" algn="l"/>
                <a:tab pos="2717800" algn="l"/>
                <a:tab pos="3263900" algn="l"/>
                <a:tab pos="3810000" algn="l"/>
              </a:tabLst>
              <a:defRPr sz="5000" b="1"/>
            </a:pPr>
            <a:r>
              <a:rPr dirty="0"/>
              <a:t>Frank Folsche</a:t>
            </a:r>
          </a:p>
          <a:p>
            <a:pPr marL="508000" indent="-508000">
              <a:lnSpc>
                <a:spcPct val="133000"/>
              </a:lnSpc>
              <a:spcBef>
                <a:spcPts val="0"/>
              </a:spcBef>
              <a:buSzPct val="100000"/>
              <a:buChar char="•"/>
              <a:tabLst>
                <a:tab pos="520700" algn="l"/>
                <a:tab pos="1066800" algn="l"/>
                <a:tab pos="1612900" algn="l"/>
                <a:tab pos="2159000" algn="l"/>
                <a:tab pos="2717800" algn="l"/>
                <a:tab pos="3263900" algn="l"/>
                <a:tab pos="3810000" algn="l"/>
              </a:tabLst>
              <a:defRPr sz="4200"/>
            </a:pPr>
            <a:r>
              <a:rPr sz="4800" dirty="0"/>
              <a:t>Software engineer at Luminis Arnhem</a:t>
            </a:r>
          </a:p>
          <a:p>
            <a:pPr marL="508000" indent="-508000">
              <a:lnSpc>
                <a:spcPct val="133000"/>
              </a:lnSpc>
              <a:spcBef>
                <a:spcPts val="0"/>
              </a:spcBef>
              <a:buSzPct val="100000"/>
              <a:buChar char="•"/>
              <a:tabLst>
                <a:tab pos="520700" algn="l"/>
                <a:tab pos="1066800" algn="l"/>
                <a:tab pos="1612900" algn="l"/>
                <a:tab pos="2159000" algn="l"/>
                <a:tab pos="2717800" algn="l"/>
                <a:tab pos="3263900" algn="l"/>
                <a:tab pos="3810000" algn="l"/>
              </a:tabLst>
              <a:defRPr sz="4200"/>
            </a:pPr>
            <a:r>
              <a:rPr lang="en-GB" sz="4800" dirty="0"/>
              <a:t>Full-Stack </a:t>
            </a:r>
            <a:r>
              <a:rPr lang="en-GB" sz="4800" dirty="0" err="1"/>
              <a:t>.Net</a:t>
            </a:r>
            <a:r>
              <a:rPr lang="en-GB" sz="4800" dirty="0"/>
              <a:t> developer</a:t>
            </a:r>
          </a:p>
        </p:txBody>
      </p:sp>
      <p:sp>
        <p:nvSpPr>
          <p:cNvPr id="2" name="Slide Number Placeholder 1"/>
          <p:cNvSpPr>
            <a:spLocks/>
          </p:cNvSpPr>
          <p:nvPr/>
        </p:nvSpPr>
        <p:spPr>
          <a:xfrm>
            <a:off x="11941968" y="13108781"/>
            <a:ext cx="482204" cy="488504"/>
          </a:xfrm>
          <a:prstGeom prst="rect">
            <a:avLst/>
          </a:prstGeom>
        </p:spPr>
        <p:txBody>
          <a:bodyPr/>
          <a:lstStyle/>
          <a:p>
            <a:fld id="{86CB4B4D-7CA3-9044-876B-883B54F8677D}" type="slidenum">
              <a:rPr lang="nl-NL" smtClean="0"/>
              <a:t>2</a:t>
            </a:fld>
            <a:endParaRPr lang="nl-NL"/>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Framework</a:t>
            </a:r>
            <a:br>
              <a:rPr lang="en-GB" altLang="nl-NL" sz="6600" kern="1200" dirty="0">
                <a:ea typeface="+mj-ea"/>
                <a:cs typeface="+mj-cs"/>
              </a:rPr>
            </a:br>
            <a:r>
              <a:rPr lang="en-US" altLang="nl-NL" sz="4800" dirty="0"/>
              <a:t>AngularJS</a:t>
            </a:r>
            <a:endParaRPr sz="4800" dirty="0"/>
          </a:p>
        </p:txBody>
      </p:sp>
      <p:sp>
        <p:nvSpPr>
          <p:cNvPr id="6" name="Shape 225"/>
          <p:cNvSpPr/>
          <p:nvPr/>
        </p:nvSpPr>
        <p:spPr>
          <a:xfrm>
            <a:off x="2679610" y="3722944"/>
            <a:ext cx="18520032" cy="105259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r>
              <a:rPr lang="en-US" sz="4800" dirty="0"/>
              <a:t>AngularJS is a feature rich MVW Framework</a:t>
            </a:r>
          </a:p>
        </p:txBody>
      </p:sp>
      <p:pic>
        <p:nvPicPr>
          <p:cNvPr id="7" name="AngularJS features.png"/>
          <p:cNvPicPr>
            <a:picLocks noChangeAspect="1"/>
          </p:cNvPicPr>
          <p:nvPr/>
        </p:nvPicPr>
        <p:blipFill>
          <a:blip r:embed="rId3">
            <a:extLst/>
          </a:blip>
          <a:stretch>
            <a:fillRect/>
          </a:stretch>
        </p:blipFill>
        <p:spPr>
          <a:xfrm>
            <a:off x="10954155" y="4746491"/>
            <a:ext cx="13088791" cy="7984787"/>
          </a:xfrm>
          <a:prstGeom prst="rect">
            <a:avLst/>
          </a:prstGeom>
          <a:ln w="12700">
            <a:miter lim="400000"/>
          </a:ln>
        </p:spPr>
      </p:pic>
      <p:pic>
        <p:nvPicPr>
          <p:cNvPr id="2" name="Picture 1"/>
          <p:cNvPicPr>
            <a:picLocks noChangeAspect="1"/>
          </p:cNvPicPr>
          <p:nvPr/>
        </p:nvPicPr>
        <p:blipFill>
          <a:blip r:embed="rId4"/>
          <a:stretch>
            <a:fillRect/>
          </a:stretch>
        </p:blipFill>
        <p:spPr>
          <a:xfrm>
            <a:off x="3413633" y="5324770"/>
            <a:ext cx="2926334" cy="2667231"/>
          </a:xfrm>
          <a:prstGeom prst="rect">
            <a:avLst/>
          </a:prstGeom>
        </p:spPr>
      </p:pic>
      <p:sp>
        <p:nvSpPr>
          <p:cNvPr id="3" name="Rectangle 2"/>
          <p:cNvSpPr/>
          <p:nvPr/>
        </p:nvSpPr>
        <p:spPr>
          <a:xfrm>
            <a:off x="2456687" y="6062344"/>
            <a:ext cx="13059537" cy="5573834"/>
          </a:xfrm>
          <a:prstGeom prst="rect">
            <a:avLst/>
          </a:prstGeom>
        </p:spPr>
        <p:txBody>
          <a:bodyPr wrap="square">
            <a:spAutoFit/>
          </a:bodyPr>
          <a:lstStyle/>
          <a:p>
            <a:pPr marL="457200" lvl="1" indent="-457200">
              <a:buFont typeface="Arial" panose="020B0604020202020204" pitchFamily="34" charset="0"/>
              <a:buChar char="•"/>
            </a:pPr>
            <a:r>
              <a:rPr lang="nl-NL" sz="4800" dirty="0"/>
              <a:t>Suitable </a:t>
            </a:r>
            <a:r>
              <a:rPr lang="nl-NL" sz="4800" dirty="0" err="1"/>
              <a:t>for</a:t>
            </a:r>
            <a:r>
              <a:rPr lang="nl-NL" sz="4800" dirty="0"/>
              <a:t> </a:t>
            </a:r>
            <a:r>
              <a:rPr lang="nl-NL" sz="4800"/>
              <a:t>large </a:t>
            </a:r>
            <a:r>
              <a:rPr lang="nl-NL" sz="4800" dirty="0"/>
              <a:t>web</a:t>
            </a:r>
            <a:r>
              <a:rPr lang="nl-NL" sz="4800"/>
              <a:t> applications </a:t>
            </a:r>
            <a:endParaRPr lang="nl-NL" sz="4800" dirty="0"/>
          </a:p>
          <a:p>
            <a:pPr marL="457200" lvl="1" indent="-457200">
              <a:buFont typeface="Arial" panose="020B0604020202020204" pitchFamily="34" charset="0"/>
              <a:buChar char="•"/>
            </a:pPr>
            <a:r>
              <a:rPr lang="nl-NL" sz="4800" dirty="0" err="1"/>
              <a:t>Extends</a:t>
            </a:r>
            <a:r>
              <a:rPr lang="nl-NL" sz="4800" dirty="0"/>
              <a:t> HTML</a:t>
            </a:r>
          </a:p>
          <a:p>
            <a:pPr marL="457200" lvl="1" indent="-457200">
              <a:buFont typeface="Arial" panose="020B0604020202020204" pitchFamily="34" charset="0"/>
              <a:buChar char="•"/>
            </a:pPr>
            <a:r>
              <a:rPr lang="nl-NL" sz="4800" dirty="0"/>
              <a:t>Two way data binding</a:t>
            </a:r>
          </a:p>
          <a:p>
            <a:pPr marL="457200" lvl="1" indent="-457200">
              <a:buFont typeface="Arial" panose="020B0604020202020204" pitchFamily="34" charset="0"/>
              <a:buChar char="•"/>
            </a:pPr>
            <a:r>
              <a:rPr lang="nl-NL" sz="4800" dirty="0"/>
              <a:t>Cross-browser compatible</a:t>
            </a:r>
          </a:p>
          <a:p>
            <a:pPr marL="457200" lvl="1" indent="-457200">
              <a:buFont typeface="Arial" panose="020B0604020202020204" pitchFamily="34" charset="0"/>
              <a:buChar char="•"/>
            </a:pPr>
            <a:r>
              <a:rPr lang="nl-NL" sz="4800" dirty="0"/>
              <a:t>Testable from the ground up</a:t>
            </a:r>
          </a:p>
          <a:p>
            <a:pPr lvl="1"/>
            <a:endParaRPr lang="nl-NL" dirty="0"/>
          </a:p>
        </p:txBody>
      </p:sp>
      <p:sp>
        <p:nvSpPr>
          <p:cNvPr id="4" name="Slide Number Placeholder 3"/>
          <p:cNvSpPr>
            <a:spLocks/>
          </p:cNvSpPr>
          <p:nvPr/>
        </p:nvSpPr>
        <p:spPr>
          <a:xfrm>
            <a:off x="11941968" y="13108780"/>
            <a:ext cx="654916" cy="511685"/>
          </a:xfrm>
          <a:prstGeom prst="rect">
            <a:avLst/>
          </a:prstGeom>
        </p:spPr>
        <p:txBody>
          <a:bodyPr/>
          <a:lstStyle/>
          <a:p>
            <a:endParaRPr lang="nl-NL" dirty="0"/>
          </a:p>
        </p:txBody>
      </p:sp>
      <p:pic>
        <p:nvPicPr>
          <p:cNvPr id="9" name="image11.png"/>
          <p:cNvPicPr>
            <a:picLocks noChangeAspect="1"/>
          </p:cNvPicPr>
          <p:nvPr/>
        </p:nvPicPr>
        <p:blipFill>
          <a:blip r:embed="rId5">
            <a:extLst/>
          </a:blip>
          <a:stretch>
            <a:fillRect/>
          </a:stretch>
        </p:blipFill>
        <p:spPr>
          <a:xfrm>
            <a:off x="14038409" y="1463056"/>
            <a:ext cx="8582885" cy="2359194"/>
          </a:xfrm>
          <a:prstGeom prst="rect">
            <a:avLst/>
          </a:prstGeom>
          <a:ln w="12700">
            <a:miter lim="400000"/>
          </a:ln>
        </p:spPr>
      </p:pic>
    </p:spTree>
    <p:extLst>
      <p:ext uri="{BB962C8B-B14F-4D97-AF65-F5344CB8AC3E}">
        <p14:creationId xmlns:p14="http://schemas.microsoft.com/office/powerpoint/2010/main" val="149023443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296" y="4340371"/>
            <a:ext cx="17916525" cy="7338451"/>
          </a:xfrm>
          <a:prstGeom prst="rect">
            <a:avLst/>
          </a:prstGeom>
        </p:spPr>
      </p:pic>
      <p:sp>
        <p:nvSpPr>
          <p:cNvPr id="139" name="Shape 139"/>
          <p:cNvSpPr>
            <a:spLocks noGrp="1"/>
          </p:cNvSpPr>
          <p:nvPr>
            <p:ph type="title"/>
          </p:nvPr>
        </p:nvSpPr>
        <p:spPr>
          <a:prstGeom prst="rect">
            <a:avLst/>
          </a:prstGeom>
        </p:spPr>
        <p:txBody>
          <a:bodyPr/>
          <a:lstStyle/>
          <a:p>
            <a:r>
              <a:rPr lang="en-GB" altLang="nl-NL" sz="6600" kern="1200" dirty="0">
                <a:ea typeface="+mj-ea"/>
                <a:cs typeface="+mj-cs"/>
              </a:rPr>
              <a:t>Framework</a:t>
            </a:r>
            <a:br>
              <a:rPr lang="en-GB" altLang="nl-NL" sz="6600" kern="1200" dirty="0">
                <a:ea typeface="+mj-ea"/>
                <a:cs typeface="+mj-cs"/>
              </a:rPr>
            </a:br>
            <a:r>
              <a:rPr lang="en-US" altLang="nl-NL" sz="4400" dirty="0"/>
              <a:t>AngularJS</a:t>
            </a:r>
            <a:endParaRPr sz="28700" dirty="0"/>
          </a:p>
        </p:txBody>
      </p:sp>
      <p:sp>
        <p:nvSpPr>
          <p:cNvPr id="6" name="Shape 225"/>
          <p:cNvSpPr/>
          <p:nvPr/>
        </p:nvSpPr>
        <p:spPr>
          <a:xfrm>
            <a:off x="2679610" y="3722944"/>
            <a:ext cx="18520032" cy="81253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r>
              <a:rPr lang="en-US" sz="3600" dirty="0"/>
              <a:t>Model-View-Whatever framework</a:t>
            </a:r>
          </a:p>
        </p:txBody>
      </p:sp>
      <p:pic>
        <p:nvPicPr>
          <p:cNvPr id="2" name="Picture 1"/>
          <p:cNvPicPr>
            <a:picLocks noChangeAspect="1"/>
          </p:cNvPicPr>
          <p:nvPr/>
        </p:nvPicPr>
        <p:blipFill>
          <a:blip r:embed="rId4"/>
          <a:stretch>
            <a:fillRect/>
          </a:stretch>
        </p:blipFill>
        <p:spPr>
          <a:xfrm>
            <a:off x="3413633" y="5324770"/>
            <a:ext cx="2926334" cy="2667231"/>
          </a:xfrm>
          <a:prstGeom prst="rect">
            <a:avLst/>
          </a:prstGeom>
        </p:spPr>
      </p:pic>
    </p:spTree>
    <p:extLst>
      <p:ext uri="{BB962C8B-B14F-4D97-AF65-F5344CB8AC3E}">
        <p14:creationId xmlns:p14="http://schemas.microsoft.com/office/powerpoint/2010/main" val="145631790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Framework</a:t>
            </a:r>
            <a:br>
              <a:rPr lang="en-GB" altLang="nl-NL" sz="6600" kern="1200" dirty="0">
                <a:ea typeface="+mj-ea"/>
                <a:cs typeface="+mj-cs"/>
              </a:rPr>
            </a:br>
            <a:r>
              <a:rPr lang="en-US" altLang="nl-NL" sz="4800" dirty="0"/>
              <a:t>AngularJS - Directives</a:t>
            </a:r>
            <a:endParaRPr sz="4800" dirty="0"/>
          </a:p>
        </p:txBody>
      </p:sp>
      <p:sp>
        <p:nvSpPr>
          <p:cNvPr id="6" name="Shape 225"/>
          <p:cNvSpPr/>
          <p:nvPr/>
        </p:nvSpPr>
        <p:spPr>
          <a:xfrm>
            <a:off x="4142777" y="8825296"/>
            <a:ext cx="18520032" cy="73757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endParaRPr lang="en-US" sz="3600" dirty="0"/>
          </a:p>
        </p:txBody>
      </p:sp>
      <p:pic>
        <p:nvPicPr>
          <p:cNvPr id="2" name="Picture 1"/>
          <p:cNvPicPr>
            <a:picLocks noChangeAspect="1"/>
          </p:cNvPicPr>
          <p:nvPr/>
        </p:nvPicPr>
        <p:blipFill>
          <a:blip r:embed="rId3"/>
          <a:stretch>
            <a:fillRect/>
          </a:stretch>
        </p:blipFill>
        <p:spPr>
          <a:xfrm>
            <a:off x="10728833" y="5524384"/>
            <a:ext cx="2926334" cy="2667231"/>
          </a:xfrm>
          <a:prstGeom prst="rect">
            <a:avLst/>
          </a:prstGeom>
        </p:spPr>
      </p:pic>
      <p:sp>
        <p:nvSpPr>
          <p:cNvPr id="4" name="Rectangle 2"/>
          <p:cNvSpPr>
            <a:spLocks noChangeArrowheads="1"/>
          </p:cNvSpPr>
          <p:nvPr/>
        </p:nvSpPr>
        <p:spPr bwMode="auto">
          <a:xfrm>
            <a:off x="2679610" y="3911896"/>
            <a:ext cx="18002492" cy="304698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defTabSz="914400">
              <a:lnSpc>
                <a:spcPct val="100000"/>
              </a:lnSpc>
              <a:tabLst/>
            </a:pPr>
            <a:r>
              <a:rPr lang="nl-NL" altLang="nl-NL" sz="4800" dirty="0">
                <a:latin typeface="+mn-lt"/>
              </a:rPr>
              <a:t>Directives are markers on a DOM element (such as an attribute, element name, comment or CSS class) that tell AngularJS to attach a specified behavior to that DOM element (e.g. via event listeners), or even to transform the DOM element and its children. </a:t>
            </a:r>
          </a:p>
        </p:txBody>
      </p:sp>
      <p:sp>
        <p:nvSpPr>
          <p:cNvPr id="8" name="Rounded Rectangle 7"/>
          <p:cNvSpPr/>
          <p:nvPr/>
        </p:nvSpPr>
        <p:spPr>
          <a:xfrm>
            <a:off x="2679610" y="8291246"/>
            <a:ext cx="15259291" cy="2543248"/>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sz="2800">
                <a:solidFill>
                  <a:srgbClr val="0000FF"/>
                </a:solidFill>
                <a:latin typeface="Consolas" panose="020B0609020204030204" pitchFamily="49" charset="0"/>
              </a:rPr>
              <a:t>&lt;</a:t>
            </a:r>
            <a:r>
              <a:rPr lang="nl-NL" altLang="nl-NL" sz="2800">
                <a:solidFill>
                  <a:srgbClr val="800000"/>
                </a:solidFill>
                <a:latin typeface="Consolas" panose="020B0609020204030204" pitchFamily="49" charset="0"/>
              </a:rPr>
              <a:t>table</a:t>
            </a:r>
            <a:r>
              <a:rPr lang="nl-NL" altLang="nl-NL" sz="2800">
                <a:solidFill>
                  <a:srgbClr val="000000"/>
                </a:solidFill>
                <a:latin typeface="Consolas" panose="020B0609020204030204" pitchFamily="49" charset="0"/>
              </a:rPr>
              <a:t> </a:t>
            </a:r>
            <a:r>
              <a:rPr lang="nl-NL" altLang="nl-NL" sz="2800">
                <a:solidFill>
                  <a:srgbClr val="FF0000"/>
                </a:solidFill>
                <a:latin typeface="Consolas" panose="020B0609020204030204" pitchFamily="49" charset="0"/>
              </a:rPr>
              <a:t>class</a:t>
            </a:r>
            <a:r>
              <a:rPr lang="nl-NL" altLang="nl-NL" sz="2800">
                <a:solidFill>
                  <a:srgbClr val="0000FF"/>
                </a:solidFill>
                <a:latin typeface="Consolas" panose="020B0609020204030204" pitchFamily="49" charset="0"/>
              </a:rPr>
              <a:t>="table table-striped"&gt;</a:t>
            </a:r>
            <a:endParaRPr lang="nl-NL" altLang="nl-NL" sz="2800"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2800" dirty="0">
                <a:solidFill>
                  <a:srgbClr val="000000"/>
                </a:solidFill>
                <a:latin typeface="Consolas" panose="020B0609020204030204" pitchFamily="49" charset="0"/>
              </a:rPr>
              <a:t>    </a:t>
            </a:r>
            <a:r>
              <a:rPr lang="nl-NL" altLang="nl-NL" sz="2800">
                <a:solidFill>
                  <a:srgbClr val="000000"/>
                </a:solidFill>
                <a:latin typeface="Consolas" panose="020B0609020204030204" pitchFamily="49" charset="0"/>
              </a:rPr>
              <a:t> </a:t>
            </a:r>
            <a:r>
              <a:rPr lang="nl-NL" altLang="nl-NL" sz="2800">
                <a:solidFill>
                  <a:srgbClr val="0000FF"/>
                </a:solidFill>
                <a:latin typeface="Consolas" panose="020B0609020204030204" pitchFamily="49" charset="0"/>
              </a:rPr>
              <a:t>&lt;</a:t>
            </a:r>
            <a:r>
              <a:rPr lang="nl-NL" altLang="nl-NL" sz="2800">
                <a:solidFill>
                  <a:srgbClr val="800000"/>
                </a:solidFill>
                <a:latin typeface="Consolas" panose="020B0609020204030204" pitchFamily="49" charset="0"/>
              </a:rPr>
              <a:t>tr</a:t>
            </a:r>
            <a:r>
              <a:rPr lang="nl-NL" altLang="nl-NL" sz="2800">
                <a:solidFill>
                  <a:srgbClr val="000000"/>
                </a:solidFill>
                <a:latin typeface="Consolas" panose="020B0609020204030204" pitchFamily="49" charset="0"/>
              </a:rPr>
              <a:t> </a:t>
            </a:r>
            <a:r>
              <a:rPr lang="nl-NL" altLang="nl-NL" sz="2800">
                <a:solidFill>
                  <a:srgbClr val="FF0000"/>
                </a:solidFill>
                <a:latin typeface="Consolas" panose="020B0609020204030204" pitchFamily="49" charset="0"/>
              </a:rPr>
              <a:t>ng-repeat</a:t>
            </a:r>
            <a:r>
              <a:rPr lang="nl-NL" altLang="nl-NL" sz="2800">
                <a:solidFill>
                  <a:srgbClr val="0000FF"/>
                </a:solidFill>
                <a:latin typeface="Consolas" panose="020B0609020204030204" pitchFamily="49" charset="0"/>
              </a:rPr>
              <a:t>="</a:t>
            </a:r>
            <a:r>
              <a:rPr lang="nl-NL" altLang="nl-NL" sz="2800">
                <a:solidFill>
                  <a:srgbClr val="800080"/>
                </a:solidFill>
                <a:latin typeface="Consolas" panose="020B0609020204030204" pitchFamily="49" charset="0"/>
              </a:rPr>
              <a:t>talk</a:t>
            </a:r>
            <a:r>
              <a:rPr lang="nl-NL" altLang="nl-NL" sz="2800">
                <a:solidFill>
                  <a:srgbClr val="0000FF"/>
                </a:solidFill>
                <a:latin typeface="Consolas" panose="020B0609020204030204" pitchFamily="49" charset="0"/>
              </a:rPr>
              <a:t> </a:t>
            </a:r>
            <a:r>
              <a:rPr lang="nl-NL" altLang="nl-NL" sz="2800" b="1">
                <a:solidFill>
                  <a:srgbClr val="006400"/>
                </a:solidFill>
                <a:latin typeface="Consolas" panose="020B0609020204030204" pitchFamily="49" charset="0"/>
              </a:rPr>
              <a:t>in</a:t>
            </a:r>
            <a:r>
              <a:rPr lang="nl-NL" altLang="nl-NL" sz="2800">
                <a:solidFill>
                  <a:srgbClr val="0000FF"/>
                </a:solidFill>
                <a:latin typeface="Consolas" panose="020B0609020204030204" pitchFamily="49" charset="0"/>
              </a:rPr>
              <a:t> </a:t>
            </a:r>
            <a:r>
              <a:rPr lang="nl-NL" altLang="nl-NL" sz="2800">
                <a:solidFill>
                  <a:srgbClr val="800080"/>
                </a:solidFill>
                <a:latin typeface="Consolas" panose="020B0609020204030204" pitchFamily="49" charset="0"/>
              </a:rPr>
              <a:t>ctrl.talks</a:t>
            </a:r>
            <a:r>
              <a:rPr lang="nl-NL" altLang="nl-NL" sz="2800">
                <a:solidFill>
                  <a:srgbClr val="0000FF"/>
                </a:solidFill>
                <a:latin typeface="Consolas" panose="020B0609020204030204" pitchFamily="49" charset="0"/>
              </a:rPr>
              <a:t>"&gt;</a:t>
            </a:r>
            <a:endParaRPr lang="nl-NL" altLang="nl-NL" sz="2800"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2800" dirty="0">
                <a:solidFill>
                  <a:srgbClr val="000000"/>
                </a:solidFill>
                <a:latin typeface="Consolas" panose="020B0609020204030204" pitchFamily="49" charset="0"/>
              </a:rPr>
              <a:t>        </a:t>
            </a:r>
            <a:r>
              <a:rPr lang="nl-NL" altLang="nl-NL" sz="2800">
                <a:solidFill>
                  <a:srgbClr val="000000"/>
                </a:solidFill>
                <a:latin typeface="Consolas" panose="020B0609020204030204" pitchFamily="49" charset="0"/>
              </a:rPr>
              <a:t> </a:t>
            </a:r>
            <a:r>
              <a:rPr lang="nl-NL" altLang="nl-NL" sz="2800">
                <a:solidFill>
                  <a:srgbClr val="0000FF"/>
                </a:solidFill>
                <a:latin typeface="Consolas" panose="020B0609020204030204" pitchFamily="49" charset="0"/>
              </a:rPr>
              <a:t>&lt;</a:t>
            </a:r>
            <a:r>
              <a:rPr lang="nl-NL" altLang="nl-NL" sz="2800" err="1">
                <a:solidFill>
                  <a:srgbClr val="800000"/>
                </a:solidFill>
                <a:latin typeface="Consolas" panose="020B0609020204030204" pitchFamily="49" charset="0"/>
              </a:rPr>
              <a:t>td</a:t>
            </a:r>
            <a:r>
              <a:rPr lang="nl-NL" altLang="nl-NL" sz="2800">
                <a:solidFill>
                  <a:srgbClr val="0000FF"/>
                </a:solidFill>
                <a:latin typeface="Consolas" panose="020B0609020204030204" pitchFamily="49" charset="0"/>
              </a:rPr>
              <a:t>&gt;</a:t>
            </a:r>
            <a:r>
              <a:rPr lang="nl-NL" altLang="nl-NL" sz="2800">
                <a:solidFill>
                  <a:srgbClr val="000000"/>
                </a:solidFill>
                <a:latin typeface="Consolas" panose="020B0609020204030204" pitchFamily="49" charset="0"/>
              </a:rPr>
              <a:t> </a:t>
            </a:r>
            <a:r>
              <a:rPr lang="nl-NL" altLang="nl-NL" sz="2800" b="1">
                <a:solidFill>
                  <a:srgbClr val="000000"/>
                </a:solidFill>
                <a:latin typeface="Consolas" panose="020B0609020204030204" pitchFamily="49" charset="0"/>
              </a:rPr>
              <a:t>{{</a:t>
            </a:r>
            <a:r>
              <a:rPr lang="nl-NL" altLang="nl-NL" sz="2800">
                <a:solidFill>
                  <a:srgbClr val="000000"/>
                </a:solidFill>
                <a:latin typeface="Consolas" panose="020B0609020204030204" pitchFamily="49" charset="0"/>
              </a:rPr>
              <a:t> </a:t>
            </a:r>
            <a:r>
              <a:rPr lang="nl-NL" altLang="nl-NL" sz="2800">
                <a:solidFill>
                  <a:srgbClr val="800080"/>
                </a:solidFill>
                <a:latin typeface="Consolas" panose="020B0609020204030204" pitchFamily="49" charset="0"/>
              </a:rPr>
              <a:t>talk.title</a:t>
            </a:r>
            <a:r>
              <a:rPr lang="nl-NL" altLang="nl-NL" sz="2800">
                <a:solidFill>
                  <a:srgbClr val="000000"/>
                </a:solidFill>
                <a:latin typeface="Consolas" panose="020B0609020204030204" pitchFamily="49" charset="0"/>
              </a:rPr>
              <a:t> </a:t>
            </a:r>
            <a:r>
              <a:rPr lang="nl-NL" altLang="nl-NL" sz="2800" b="1">
                <a:solidFill>
                  <a:srgbClr val="000000"/>
                </a:solidFill>
                <a:latin typeface="Consolas" panose="020B0609020204030204" pitchFamily="49" charset="0"/>
              </a:rPr>
              <a:t>}}</a:t>
            </a:r>
            <a:r>
              <a:rPr lang="nl-NL" altLang="nl-NL" sz="2800">
                <a:solidFill>
                  <a:srgbClr val="000000"/>
                </a:solidFill>
                <a:latin typeface="Consolas" panose="020B0609020204030204" pitchFamily="49" charset="0"/>
              </a:rPr>
              <a:t> </a:t>
            </a:r>
            <a:r>
              <a:rPr lang="nl-NL" altLang="nl-NL" sz="2800">
                <a:solidFill>
                  <a:srgbClr val="0000FF"/>
                </a:solidFill>
                <a:latin typeface="Consolas" panose="020B0609020204030204" pitchFamily="49" charset="0"/>
              </a:rPr>
              <a:t>&lt;/</a:t>
            </a:r>
            <a:r>
              <a:rPr lang="nl-NL" altLang="nl-NL" sz="2800" err="1">
                <a:solidFill>
                  <a:srgbClr val="800000"/>
                </a:solidFill>
                <a:latin typeface="Consolas" panose="020B0609020204030204" pitchFamily="49" charset="0"/>
              </a:rPr>
              <a:t>td</a:t>
            </a:r>
            <a:r>
              <a:rPr lang="nl-NL" altLang="nl-NL" sz="2800">
                <a:solidFill>
                  <a:srgbClr val="0000FF"/>
                </a:solidFill>
                <a:latin typeface="Consolas" panose="020B0609020204030204" pitchFamily="49" charset="0"/>
              </a:rPr>
              <a:t>&gt;</a:t>
            </a:r>
            <a:endParaRPr lang="nl-NL" altLang="nl-NL" sz="2800"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2800" dirty="0">
                <a:solidFill>
                  <a:srgbClr val="000000"/>
                </a:solidFill>
                <a:latin typeface="Consolas" panose="020B0609020204030204" pitchFamily="49" charset="0"/>
              </a:rPr>
              <a:t>    </a:t>
            </a:r>
            <a:r>
              <a:rPr lang="nl-NL" altLang="nl-NL" sz="2800">
                <a:solidFill>
                  <a:srgbClr val="000000"/>
                </a:solidFill>
                <a:latin typeface="Consolas" panose="020B0609020204030204" pitchFamily="49" charset="0"/>
              </a:rPr>
              <a:t> </a:t>
            </a:r>
            <a:r>
              <a:rPr lang="nl-NL" altLang="nl-NL" sz="2800">
                <a:solidFill>
                  <a:srgbClr val="0000FF"/>
                </a:solidFill>
                <a:latin typeface="Consolas" panose="020B0609020204030204" pitchFamily="49" charset="0"/>
              </a:rPr>
              <a:t>&lt;/</a:t>
            </a:r>
            <a:r>
              <a:rPr lang="nl-NL" altLang="nl-NL" sz="2800" dirty="0" err="1">
                <a:solidFill>
                  <a:srgbClr val="800000"/>
                </a:solidFill>
                <a:latin typeface="Consolas" panose="020B0609020204030204" pitchFamily="49" charset="0"/>
              </a:rPr>
              <a:t>tr</a:t>
            </a:r>
            <a:r>
              <a:rPr lang="nl-NL" altLang="nl-NL" sz="2800">
                <a:solidFill>
                  <a:srgbClr val="0000FF"/>
                </a:solidFill>
                <a:latin typeface="Consolas" panose="020B0609020204030204" pitchFamily="49" charset="0"/>
              </a:rPr>
              <a:t>&gt;</a:t>
            </a:r>
            <a:r>
              <a:rPr lang="nl-NL" altLang="nl-NL" sz="2800">
                <a:solidFill>
                  <a:srgbClr val="000000"/>
                </a:solidFill>
                <a:latin typeface="Consolas" panose="020B0609020204030204" pitchFamily="49" charset="0"/>
              </a:rPr>
              <a:t> </a:t>
            </a:r>
            <a:endParaRPr lang="nl-NL" altLang="nl-NL" sz="2800"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2800" dirty="0">
                <a:solidFill>
                  <a:srgbClr val="0000FF"/>
                </a:solidFill>
                <a:latin typeface="Consolas" panose="020B0609020204030204" pitchFamily="49" charset="0"/>
              </a:rPr>
              <a:t>&lt;/</a:t>
            </a:r>
            <a:r>
              <a:rPr lang="nl-NL" altLang="nl-NL" sz="2800" dirty="0" err="1">
                <a:solidFill>
                  <a:srgbClr val="800000"/>
                </a:solidFill>
                <a:latin typeface="Consolas" panose="020B0609020204030204" pitchFamily="49" charset="0"/>
              </a:rPr>
              <a:t>table</a:t>
            </a:r>
            <a:r>
              <a:rPr lang="nl-NL" altLang="nl-NL" sz="2800" dirty="0">
                <a:solidFill>
                  <a:srgbClr val="0000FF"/>
                </a:solidFill>
                <a:latin typeface="Consolas" panose="020B0609020204030204" pitchFamily="49" charset="0"/>
              </a:rPr>
              <a:t>&gt;</a:t>
            </a:r>
            <a:endParaRPr lang="nl-NL" altLang="nl-NL"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71756335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Framework</a:t>
            </a:r>
            <a:br>
              <a:rPr lang="en-GB" altLang="nl-NL" sz="6600" kern="1200" dirty="0">
                <a:ea typeface="+mj-ea"/>
                <a:cs typeface="+mj-cs"/>
              </a:rPr>
            </a:br>
            <a:r>
              <a:rPr lang="en-US" altLang="nl-NL" sz="4800" dirty="0" err="1"/>
              <a:t>AngularJS</a:t>
            </a:r>
            <a:r>
              <a:rPr lang="en-US" altLang="nl-NL" sz="4800" dirty="0"/>
              <a:t> – Dependency injection</a:t>
            </a:r>
            <a:endParaRPr sz="4800" dirty="0"/>
          </a:p>
        </p:txBody>
      </p:sp>
      <p:sp>
        <p:nvSpPr>
          <p:cNvPr id="6" name="Shape 225"/>
          <p:cNvSpPr/>
          <p:nvPr/>
        </p:nvSpPr>
        <p:spPr>
          <a:xfrm>
            <a:off x="4142777" y="8825296"/>
            <a:ext cx="18520032" cy="73757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endParaRPr lang="en-US" sz="3600" dirty="0"/>
          </a:p>
        </p:txBody>
      </p:sp>
      <p:pic>
        <p:nvPicPr>
          <p:cNvPr id="2" name="Picture 1"/>
          <p:cNvPicPr>
            <a:picLocks noChangeAspect="1"/>
          </p:cNvPicPr>
          <p:nvPr/>
        </p:nvPicPr>
        <p:blipFill>
          <a:blip r:embed="rId3"/>
          <a:stretch>
            <a:fillRect/>
          </a:stretch>
        </p:blipFill>
        <p:spPr>
          <a:xfrm>
            <a:off x="10728833" y="5524384"/>
            <a:ext cx="2926334" cy="2667231"/>
          </a:xfrm>
          <a:prstGeom prst="rect">
            <a:avLst/>
          </a:prstGeom>
        </p:spPr>
      </p:pic>
      <p:sp>
        <p:nvSpPr>
          <p:cNvPr id="4" name="Rectangle 2"/>
          <p:cNvSpPr>
            <a:spLocks noChangeArrowheads="1"/>
          </p:cNvSpPr>
          <p:nvPr/>
        </p:nvSpPr>
        <p:spPr bwMode="auto">
          <a:xfrm>
            <a:off x="2461781" y="4447157"/>
            <a:ext cx="18002492" cy="61555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nl-NL" altLang="nl-NL" dirty="0">
              <a:latin typeface="+mn-lt"/>
            </a:endParaRPr>
          </a:p>
        </p:txBody>
      </p:sp>
      <p:sp>
        <p:nvSpPr>
          <p:cNvPr id="8" name="Rounded Rectangle 7"/>
          <p:cNvSpPr/>
          <p:nvPr/>
        </p:nvSpPr>
        <p:spPr>
          <a:xfrm>
            <a:off x="3676075" y="4780336"/>
            <a:ext cx="17355126" cy="772551"/>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sz="3600" err="1">
                <a:solidFill>
                  <a:srgbClr val="000000"/>
                </a:solidFill>
                <a:latin typeface="Consolas" panose="020B0609020204030204" pitchFamily="49" charset="0"/>
              </a:rPr>
              <a:t>angular.module</a:t>
            </a:r>
            <a:r>
              <a:rPr lang="nl-NL" altLang="nl-NL" sz="3600">
                <a:solidFill>
                  <a:srgbClr val="000000"/>
                </a:solidFill>
                <a:latin typeface="Consolas" panose="020B0609020204030204" pitchFamily="49" charset="0"/>
              </a:rPr>
              <a:t>(</a:t>
            </a:r>
            <a:r>
              <a:rPr lang="nl-NL" altLang="nl-NL" sz="3600">
                <a:solidFill>
                  <a:srgbClr val="A31515"/>
                </a:solidFill>
                <a:latin typeface="Consolas" panose="020B0609020204030204" pitchFamily="49" charset="0"/>
              </a:rPr>
              <a:t>"</a:t>
            </a:r>
            <a:r>
              <a:rPr lang="nl-NL" altLang="nl-NL" sz="3600">
                <a:solidFill>
                  <a:srgbClr val="A31515"/>
                </a:solidFill>
                <a:latin typeface="Consolas" panose="020B0609020204030204" pitchFamily="49" charset="0"/>
              </a:rPr>
              <a:t> </a:t>
            </a:r>
            <a:r>
              <a:rPr lang="nl-NL" altLang="nl-NL" sz="3600">
                <a:solidFill>
                  <a:srgbClr val="A31515"/>
                </a:solidFill>
                <a:latin typeface="Consolas" panose="020B0609020204030204" pitchFamily="49" charset="0"/>
              </a:rPr>
              <a:t>devcon</a:t>
            </a:r>
            <a:r>
              <a:rPr lang="nl-NL" altLang="nl-NL" sz="3600" dirty="0">
                <a:solidFill>
                  <a:srgbClr val="A31515"/>
                </a:solidFill>
                <a:latin typeface="Consolas" panose="020B0609020204030204" pitchFamily="49" charset="0"/>
              </a:rPr>
              <a:t>"</a:t>
            </a:r>
            <a:r>
              <a:rPr lang="nl-NL" altLang="nl-NL" sz="3600" dirty="0">
                <a:solidFill>
                  <a:srgbClr val="000000"/>
                </a:solidFill>
                <a:latin typeface="Consolas" panose="020B0609020204030204" pitchFamily="49" charset="0"/>
              </a:rPr>
              <a:t>, [</a:t>
            </a:r>
            <a:r>
              <a:rPr lang="nl-NL" altLang="nl-NL" sz="3600" dirty="0">
                <a:solidFill>
                  <a:srgbClr val="A31515"/>
                </a:solidFill>
                <a:latin typeface="Consolas" panose="020B0609020204030204" pitchFamily="49" charset="0"/>
              </a:rPr>
              <a:t>"talk"</a:t>
            </a:r>
            <a:r>
              <a:rPr lang="nl-NL" altLang="nl-NL" sz="3600" dirty="0">
                <a:solidFill>
                  <a:srgbClr val="000000"/>
                </a:solidFill>
                <a:latin typeface="Consolas" panose="020B0609020204030204" pitchFamily="49" charset="0"/>
              </a:rPr>
              <a:t>]); </a:t>
            </a:r>
            <a:endParaRPr lang="nl-NL" altLang="nl-NL" sz="3600" dirty="0">
              <a:solidFill>
                <a:schemeClr val="tx1"/>
              </a:solidFill>
              <a:latin typeface="Arial" panose="020B0604020202020204" pitchFamily="34" charset="0"/>
            </a:endParaRPr>
          </a:p>
        </p:txBody>
      </p:sp>
      <p:sp>
        <p:nvSpPr>
          <p:cNvPr id="11" name="Rounded Rectangle 10"/>
          <p:cNvSpPr/>
          <p:nvPr/>
        </p:nvSpPr>
        <p:spPr>
          <a:xfrm>
            <a:off x="3676074" y="6896843"/>
            <a:ext cx="17355127" cy="1998418"/>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let</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talkModule</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angular.IModule</a:t>
            </a:r>
            <a:r>
              <a:rPr lang="nl-NL" altLang="nl-NL" sz="3600" dirty="0">
                <a:solidFill>
                  <a:srgbClr val="000000"/>
                </a:solidFill>
                <a:latin typeface="Consolas" panose="020B0609020204030204" pitchFamily="49" charset="0"/>
              </a:rPr>
              <a:t> = </a:t>
            </a:r>
            <a:r>
              <a:rPr lang="nl-NL" altLang="nl-NL" sz="3600" dirty="0" err="1">
                <a:solidFill>
                  <a:srgbClr val="000000"/>
                </a:solidFill>
                <a:latin typeface="Consolas" panose="020B0609020204030204" pitchFamily="49" charset="0"/>
              </a:rPr>
              <a:t>angular.module</a:t>
            </a:r>
            <a:r>
              <a:rPr lang="nl-NL" altLang="nl-NL" sz="3600" dirty="0">
                <a:solidFill>
                  <a:srgbClr val="000000"/>
                </a:solidFill>
                <a:latin typeface="Consolas" panose="020B0609020204030204" pitchFamily="49" charset="0"/>
              </a:rPr>
              <a:t>(</a:t>
            </a:r>
            <a:r>
              <a:rPr lang="nl-NL" altLang="nl-NL" sz="3600" dirty="0">
                <a:solidFill>
                  <a:srgbClr val="A31515"/>
                </a:solidFill>
                <a:latin typeface="Consolas" panose="020B0609020204030204" pitchFamily="49" charset="0"/>
              </a:rPr>
              <a:t>"</a:t>
            </a:r>
            <a:r>
              <a:rPr lang="nl-NL" altLang="nl-NL" sz="3600">
                <a:solidFill>
                  <a:srgbClr val="A31515"/>
                </a:solidFill>
                <a:latin typeface="Consolas" panose="020B0609020204030204" pitchFamily="49" charset="0"/>
              </a:rPr>
              <a:t>talk"</a:t>
            </a:r>
            <a:r>
              <a:rPr lang="nl-NL" altLang="nl-NL" sz="3600">
                <a:solidFill>
                  <a:srgbClr val="000000"/>
                </a:solidFill>
                <a:latin typeface="Consolas" panose="020B0609020204030204" pitchFamily="49" charset="0"/>
              </a:rPr>
              <a:t>,[]);</a:t>
            </a:r>
            <a:r>
              <a:rPr lang="nl-NL" altLang="nl-NL" sz="3600">
                <a:solidFill>
                  <a:srgbClr val="000000"/>
                </a:solidFill>
                <a:latin typeface="Consolas" panose="020B0609020204030204" pitchFamily="49" charset="0"/>
              </a:rPr>
              <a:t> </a:t>
            </a:r>
            <a:endParaRPr lang="nl-NL" altLang="nl-NL" sz="3600"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err="1">
                <a:solidFill>
                  <a:srgbClr val="000000"/>
                </a:solidFill>
                <a:latin typeface="Consolas" panose="020B0609020204030204" pitchFamily="49" charset="0"/>
              </a:rPr>
              <a:t>talkModule.service</a:t>
            </a:r>
            <a:r>
              <a:rPr lang="nl-NL" altLang="nl-NL" sz="3600" dirty="0">
                <a:solidFill>
                  <a:srgbClr val="000000"/>
                </a:solidFill>
                <a:latin typeface="Consolas" panose="020B0609020204030204" pitchFamily="49" charset="0"/>
              </a:rPr>
              <a:t>(</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talkService</a:t>
            </a:r>
            <a:r>
              <a:rPr lang="nl-NL" altLang="nl-NL" sz="3600" dirty="0">
                <a:solidFill>
                  <a:srgbClr val="A31515"/>
                </a:solidFill>
                <a:latin typeface="Consolas" panose="020B0609020204030204" pitchFamily="49" charset="0"/>
              </a:rPr>
              <a:t>"</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TalkService</a:t>
            </a:r>
            <a:r>
              <a:rPr lang="nl-NL" altLang="nl-NL" sz="3600" dirty="0">
                <a:solidFill>
                  <a:srgbClr val="000000"/>
                </a:solidFill>
                <a:latin typeface="Consolas" panose="020B0609020204030204" pitchFamily="49" charset="0"/>
              </a:rPr>
              <a:t>);</a:t>
            </a:r>
            <a:endParaRPr lang="nl-NL" altLang="nl-NL" sz="3600" dirty="0">
              <a:solidFill>
                <a:schemeClr val="tx1"/>
              </a:solidFill>
              <a:latin typeface="Arial" panose="020B0604020202020204" pitchFamily="34" charset="0"/>
            </a:endParaRPr>
          </a:p>
        </p:txBody>
      </p:sp>
      <p:sp>
        <p:nvSpPr>
          <p:cNvPr id="12" name="Rounded Rectangle 11"/>
          <p:cNvSpPr/>
          <p:nvPr/>
        </p:nvSpPr>
        <p:spPr>
          <a:xfrm>
            <a:off x="3676074" y="10287957"/>
            <a:ext cx="17547633" cy="1998418"/>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t">
            <a:spAutoFit/>
          </a:bodyPr>
          <a:lstStyle/>
          <a:p>
            <a:pPr lvl="0"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export</a:t>
            </a: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class</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TalkController</a:t>
            </a:r>
            <a:r>
              <a:rPr lang="nl-NL" altLang="nl-NL" sz="3600"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err="1">
                <a:solidFill>
                  <a:srgbClr val="0000FF"/>
                </a:solidFill>
                <a:latin typeface="Consolas" panose="020B0609020204030204" pitchFamily="49" charset="0"/>
              </a:rPr>
              <a:t>constructor</a:t>
            </a:r>
            <a:r>
              <a:rPr lang="nl-NL" altLang="nl-NL" sz="3600" dirty="0">
                <a:solidFill>
                  <a:srgbClr val="000000"/>
                </a:solidFill>
                <a:latin typeface="Consolas" panose="020B0609020204030204" pitchFamily="49" charset="0"/>
              </a:rPr>
              <a:t>(</a:t>
            </a:r>
            <a:r>
              <a:rPr lang="nl-NL" altLang="nl-NL" sz="3600" dirty="0">
                <a:solidFill>
                  <a:srgbClr val="0000FF"/>
                </a:solidFill>
                <a:latin typeface="Consolas" panose="020B0609020204030204" pitchFamily="49" charset="0"/>
              </a:rPr>
              <a:t>public</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talkService</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TalkService</a:t>
            </a:r>
            <a:r>
              <a:rPr lang="nl-NL" altLang="nl-NL" sz="3600" dirty="0">
                <a:solidFill>
                  <a:srgbClr val="000000"/>
                </a:solidFill>
                <a:latin typeface="Consolas" panose="020B0609020204030204" pitchFamily="49" charset="0"/>
              </a:rPr>
              <a:t>){}</a:t>
            </a:r>
          </a:p>
          <a:p>
            <a:pPr lvl="0" defTabSz="914400" eaLnBrk="0" fontAlgn="base">
              <a:lnSpc>
                <a:spcPct val="100000"/>
              </a:lnSpc>
              <a:spcBef>
                <a:spcPct val="0"/>
              </a:spcBef>
              <a:spcAft>
                <a:spcPct val="0"/>
              </a:spcAft>
              <a:tabLst/>
            </a:pPr>
            <a:r>
              <a:rPr lang="en-GB" altLang="nl-NL" sz="3600" dirty="0">
                <a:solidFill>
                  <a:srgbClr val="000000"/>
                </a:solidFill>
                <a:latin typeface="Consolas" panose="020B0609020204030204" pitchFamily="49" charset="0"/>
              </a:rPr>
              <a:t>}</a:t>
            </a:r>
            <a:endParaRPr lang="nl-NL" altLang="nl-NL" sz="3600" dirty="0">
              <a:solidFill>
                <a:schemeClr val="tx1"/>
              </a:solidFill>
              <a:latin typeface="Arial" panose="020B0604020202020204" pitchFamily="34" charset="0"/>
            </a:endParaRPr>
          </a:p>
        </p:txBody>
      </p:sp>
      <p:cxnSp>
        <p:nvCxnSpPr>
          <p:cNvPr id="5" name="Straight Arrow Connector 4"/>
          <p:cNvCxnSpPr/>
          <p:nvPr/>
        </p:nvCxnSpPr>
        <p:spPr>
          <a:xfrm flipH="1">
            <a:off x="11325727" y="4175825"/>
            <a:ext cx="647198" cy="700358"/>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4" name="TextBox 13"/>
          <p:cNvSpPr txBox="1"/>
          <p:nvPr/>
        </p:nvSpPr>
        <p:spPr>
          <a:xfrm>
            <a:off x="10320228" y="3342472"/>
            <a:ext cx="4066818" cy="824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US" dirty="0"/>
              <a:t>Module dependency</a:t>
            </a: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cxnSp>
        <p:nvCxnSpPr>
          <p:cNvPr id="16" name="Straight Arrow Connector 15"/>
          <p:cNvCxnSpPr/>
          <p:nvPr/>
        </p:nvCxnSpPr>
        <p:spPr>
          <a:xfrm>
            <a:off x="7090611" y="6648674"/>
            <a:ext cx="2420393" cy="13723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7" name="TextBox 16"/>
          <p:cNvSpPr txBox="1"/>
          <p:nvPr/>
        </p:nvSpPr>
        <p:spPr>
          <a:xfrm>
            <a:off x="4173146" y="5801056"/>
            <a:ext cx="5834930" cy="824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US" dirty="0"/>
              <a:t>Register service dependency</a:t>
            </a: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cxnSp>
        <p:nvCxnSpPr>
          <p:cNvPr id="18" name="Straight Arrow Connector 17"/>
          <p:cNvCxnSpPr/>
          <p:nvPr/>
        </p:nvCxnSpPr>
        <p:spPr>
          <a:xfrm>
            <a:off x="11325726" y="10021105"/>
            <a:ext cx="866274" cy="939253"/>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TextBox 18"/>
          <p:cNvSpPr txBox="1"/>
          <p:nvPr/>
        </p:nvSpPr>
        <p:spPr>
          <a:xfrm>
            <a:off x="8719130" y="9194083"/>
            <a:ext cx="5487794" cy="824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US" dirty="0"/>
              <a:t>Inject service dependency</a:t>
            </a: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cxnSp>
        <p:nvCxnSpPr>
          <p:cNvPr id="23" name="Straight Arrow Connector 22"/>
          <p:cNvCxnSpPr/>
          <p:nvPr/>
        </p:nvCxnSpPr>
        <p:spPr>
          <a:xfrm>
            <a:off x="14983326" y="6384758"/>
            <a:ext cx="1705427" cy="516877"/>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13372140" y="5603919"/>
            <a:ext cx="3316613" cy="824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US" dirty="0"/>
              <a:t>Register module</a:t>
            </a: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sp>
        <p:nvSpPr>
          <p:cNvPr id="9"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37693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7" grpId="0"/>
      <p:bldP spid="19"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Framework</a:t>
            </a:r>
            <a:br>
              <a:rPr lang="en-GB" altLang="nl-NL" sz="6600" kern="1200" dirty="0">
                <a:ea typeface="+mj-ea"/>
                <a:cs typeface="+mj-cs"/>
              </a:rPr>
            </a:br>
            <a:r>
              <a:rPr lang="en-US" altLang="nl-NL" sz="4400" dirty="0" err="1"/>
              <a:t>AngularJS</a:t>
            </a:r>
            <a:r>
              <a:rPr lang="en-US" altLang="nl-NL" sz="4400" dirty="0"/>
              <a:t> – Two way data binding</a:t>
            </a:r>
            <a:endParaRPr sz="28700" dirty="0"/>
          </a:p>
        </p:txBody>
      </p:sp>
      <p:pic>
        <p:nvPicPr>
          <p:cNvPr id="2" name="Picture 1"/>
          <p:cNvPicPr>
            <a:picLocks noChangeAspect="1"/>
          </p:cNvPicPr>
          <p:nvPr/>
        </p:nvPicPr>
        <p:blipFill>
          <a:blip r:embed="rId3"/>
          <a:stretch>
            <a:fillRect/>
          </a:stretch>
        </p:blipFill>
        <p:spPr>
          <a:xfrm>
            <a:off x="3413633" y="5324770"/>
            <a:ext cx="2926334" cy="2667231"/>
          </a:xfrm>
          <a:prstGeom prst="rect">
            <a:avLst/>
          </a:prstGeom>
        </p:spPr>
      </p:pic>
      <p:pic>
        <p:nvPicPr>
          <p:cNvPr id="4" name="Picture 3"/>
          <p:cNvPicPr>
            <a:picLocks noChangeAspect="1"/>
          </p:cNvPicPr>
          <p:nvPr/>
        </p:nvPicPr>
        <p:blipFill>
          <a:blip r:embed="rId4"/>
          <a:stretch>
            <a:fillRect/>
          </a:stretch>
        </p:blipFill>
        <p:spPr>
          <a:xfrm>
            <a:off x="2679610" y="5669392"/>
            <a:ext cx="16491576" cy="7603259"/>
          </a:xfrm>
          <a:prstGeom prst="rect">
            <a:avLst/>
          </a:prstGeom>
        </p:spPr>
      </p:pic>
      <p:sp>
        <p:nvSpPr>
          <p:cNvPr id="6" name="Rectangle 2"/>
          <p:cNvSpPr>
            <a:spLocks noChangeArrowheads="1"/>
          </p:cNvSpPr>
          <p:nvPr/>
        </p:nvSpPr>
        <p:spPr bwMode="auto">
          <a:xfrm>
            <a:off x="2679610" y="3799858"/>
            <a:ext cx="18002492" cy="83099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lvl="0" defTabSz="914400">
              <a:lnSpc>
                <a:spcPct val="100000"/>
              </a:lnSpc>
              <a:tabLst/>
            </a:pPr>
            <a:r>
              <a:rPr lang="nl-NL" altLang="nl-NL" sz="4800" dirty="0">
                <a:latin typeface="+mn-lt"/>
              </a:rPr>
              <a:t>$scope is </a:t>
            </a:r>
            <a:r>
              <a:rPr lang="nl-NL" altLang="nl-NL" sz="4800" dirty="0" err="1">
                <a:latin typeface="+mn-lt"/>
              </a:rPr>
              <a:t>the</a:t>
            </a:r>
            <a:r>
              <a:rPr lang="nl-NL" altLang="nl-NL" sz="4800" dirty="0">
                <a:latin typeface="+mn-lt"/>
              </a:rPr>
              <a:t> </a:t>
            </a:r>
            <a:r>
              <a:rPr lang="nl-NL" altLang="nl-NL" sz="4800" dirty="0" err="1">
                <a:latin typeface="+mn-lt"/>
              </a:rPr>
              <a:t>glue</a:t>
            </a:r>
            <a:r>
              <a:rPr lang="nl-NL" altLang="nl-NL" sz="4800" dirty="0">
                <a:latin typeface="+mn-lt"/>
              </a:rPr>
              <a:t> </a:t>
            </a:r>
            <a:r>
              <a:rPr lang="nl-NL" altLang="nl-NL" sz="4800" dirty="0" err="1">
                <a:latin typeface="+mn-lt"/>
              </a:rPr>
              <a:t>for</a:t>
            </a:r>
            <a:r>
              <a:rPr lang="nl-NL" altLang="nl-NL" sz="4800" dirty="0">
                <a:latin typeface="+mn-lt"/>
              </a:rPr>
              <a:t> </a:t>
            </a:r>
            <a:r>
              <a:rPr lang="nl-NL" altLang="nl-NL" sz="4800" dirty="0" err="1">
                <a:latin typeface="+mn-lt"/>
              </a:rPr>
              <a:t>two</a:t>
            </a:r>
            <a:r>
              <a:rPr lang="nl-NL" altLang="nl-NL" sz="4800" dirty="0">
                <a:latin typeface="+mn-lt"/>
              </a:rPr>
              <a:t> way data binding!</a:t>
            </a:r>
          </a:p>
        </p:txBody>
      </p:sp>
      <p:sp>
        <p:nvSpPr>
          <p:cNvPr id="9" name="Rounded Rectangle 8"/>
          <p:cNvSpPr/>
          <p:nvPr/>
        </p:nvSpPr>
        <p:spPr>
          <a:xfrm>
            <a:off x="2679610" y="4771301"/>
            <a:ext cx="20866191" cy="6479570"/>
          </a:xfrm>
          <a:prstGeom prst="roundRect">
            <a:avLst>
              <a:gd name="adj" fmla="val 7434"/>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sz="3600" dirty="0" err="1">
                <a:solidFill>
                  <a:srgbClr val="0000FF"/>
                </a:solidFill>
                <a:latin typeface="Consolas" panose="020B0609020204030204" pitchFamily="49" charset="0"/>
              </a:rPr>
              <a:t>namespace</a:t>
            </a:r>
            <a:r>
              <a:rPr lang="nl-NL" altLang="nl-NL" sz="3600" dirty="0">
                <a:solidFill>
                  <a:srgbClr val="000000"/>
                </a:solidFill>
                <a:latin typeface="Consolas" panose="020B0609020204030204" pitchFamily="49" charset="0"/>
              </a:rPr>
              <a:t> Talk {</a:t>
            </a:r>
          </a:p>
          <a:p>
            <a:pPr lvl="0"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interface</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TalkScope</a:t>
            </a:r>
            <a:r>
              <a:rPr lang="nl-NL" altLang="nl-NL" sz="3600" dirty="0">
                <a:solidFill>
                  <a:srgbClr val="000000"/>
                </a:solidFill>
                <a:latin typeface="Consolas" panose="020B0609020204030204" pitchFamily="49" charset="0"/>
              </a:rPr>
              <a:t> </a:t>
            </a:r>
            <a:r>
              <a:rPr lang="nl-NL" altLang="nl-NL" sz="3600" dirty="0" err="1">
                <a:solidFill>
                  <a:srgbClr val="0000FF"/>
                </a:solidFill>
                <a:latin typeface="Consolas" panose="020B0609020204030204" pitchFamily="49" charset="0"/>
              </a:rPr>
              <a:t>extends</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angular.IScope</a:t>
            </a:r>
            <a:r>
              <a:rPr lang="nl-NL" altLang="nl-NL" sz="3600" dirty="0">
                <a:solidFill>
                  <a:srgbClr val="000000"/>
                </a:solidFill>
                <a:latin typeface="Consolas" panose="020B0609020204030204" pitchFamily="49" charset="0"/>
              </a:rPr>
              <a:t> {</a:t>
            </a:r>
          </a:p>
          <a:p>
            <a:pPr lvl="2"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title</a:t>
            </a: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string</a:t>
            </a:r>
            <a:r>
              <a:rPr lang="nl-NL" altLang="nl-NL" sz="3600" dirty="0">
                <a:solidFill>
                  <a:srgbClr val="000000"/>
                </a:solidFill>
                <a:latin typeface="Consolas" panose="020B0609020204030204" pitchFamily="49" charset="0"/>
              </a:rPr>
              <a:t>;</a:t>
            </a:r>
          </a:p>
          <a:p>
            <a:pPr lvl="0"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	export</a:t>
            </a: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class</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TalkController</a:t>
            </a:r>
            <a:r>
              <a:rPr lang="nl-NL" altLang="nl-NL" sz="3600"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		public</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title</a:t>
            </a:r>
            <a:r>
              <a:rPr lang="nl-NL" altLang="nl-NL" sz="3600" dirty="0">
                <a:solidFill>
                  <a:srgbClr val="000000"/>
                </a:solidFill>
                <a:latin typeface="Consolas" panose="020B0609020204030204" pitchFamily="49" charset="0"/>
              </a:rPr>
              <a:t>: </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Talks</a:t>
            </a:r>
            <a:r>
              <a:rPr lang="nl-NL" altLang="nl-NL" sz="3600" dirty="0">
                <a:solidFill>
                  <a:srgbClr val="A31515"/>
                </a:solidFill>
                <a:latin typeface="Consolas" panose="020B0609020204030204" pitchFamily="49" charset="0"/>
              </a:rPr>
              <a:t>"</a:t>
            </a:r>
            <a:r>
              <a:rPr lang="nl-NL" altLang="nl-NL" sz="3600" dirty="0">
                <a:solidFill>
                  <a:srgbClr val="000000"/>
                </a:solidFill>
                <a:latin typeface="Consolas" panose="020B0609020204030204" pitchFamily="49" charset="0"/>
              </a:rPr>
              <a:t>;</a:t>
            </a:r>
          </a:p>
          <a:p>
            <a:pPr lvl="0"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		</a:t>
            </a:r>
            <a:r>
              <a:rPr lang="nl-NL" altLang="nl-NL" sz="3600" dirty="0" err="1">
                <a:solidFill>
                  <a:srgbClr val="0000FF"/>
                </a:solidFill>
                <a:latin typeface="Consolas" panose="020B0609020204030204" pitchFamily="49" charset="0"/>
              </a:rPr>
              <a:t>constructor</a:t>
            </a:r>
            <a:r>
              <a:rPr lang="nl-NL" altLang="nl-NL" sz="3600" dirty="0">
                <a:solidFill>
                  <a:srgbClr val="000000"/>
                </a:solidFill>
                <a:latin typeface="Consolas" panose="020B0609020204030204" pitchFamily="49" charset="0"/>
              </a:rPr>
              <a:t>(</a:t>
            </a:r>
            <a:r>
              <a:rPr lang="nl-NL" altLang="nl-NL" sz="3600" dirty="0">
                <a:solidFill>
                  <a:srgbClr val="0000FF"/>
                </a:solidFill>
                <a:latin typeface="Consolas" panose="020B0609020204030204" pitchFamily="49" charset="0"/>
              </a:rPr>
              <a:t>public</a:t>
            </a:r>
            <a:r>
              <a:rPr lang="nl-NL" altLang="nl-NL" sz="3600" dirty="0">
                <a:solidFill>
                  <a:srgbClr val="000000"/>
                </a:solidFill>
                <a:latin typeface="Consolas" panose="020B0609020204030204" pitchFamily="49" charset="0"/>
              </a:rPr>
              <a:t> $scope: </a:t>
            </a:r>
            <a:r>
              <a:rPr lang="nl-NL" altLang="nl-NL" sz="3600" dirty="0" err="1">
                <a:solidFill>
                  <a:srgbClr val="000000"/>
                </a:solidFill>
                <a:latin typeface="Consolas" panose="020B0609020204030204" pitchFamily="49" charset="0"/>
              </a:rPr>
              <a:t>TalkScope</a:t>
            </a:r>
            <a:r>
              <a:rPr lang="nl-NL" altLang="nl-NL" sz="3600"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r>
              <a:rPr lang="nl-NL" altLang="nl-NL" sz="3600" dirty="0" err="1">
                <a:solidFill>
                  <a:srgbClr val="0000FF"/>
                </a:solidFill>
                <a:latin typeface="Consolas" panose="020B0609020204030204" pitchFamily="49" charset="0"/>
              </a:rPr>
              <a:t>this</a:t>
            </a:r>
            <a:r>
              <a:rPr lang="nl-NL" altLang="nl-NL" sz="3600" dirty="0">
                <a:solidFill>
                  <a:srgbClr val="000000"/>
                </a:solidFill>
                <a:latin typeface="Consolas" panose="020B0609020204030204" pitchFamily="49" charset="0"/>
              </a:rPr>
              <a:t>.$</a:t>
            </a:r>
            <a:r>
              <a:rPr lang="nl-NL" altLang="nl-NL" sz="3600" dirty="0" err="1">
                <a:solidFill>
                  <a:srgbClr val="000000"/>
                </a:solidFill>
                <a:latin typeface="Consolas" panose="020B0609020204030204" pitchFamily="49" charset="0"/>
              </a:rPr>
              <a:t>scope.title</a:t>
            </a:r>
            <a:r>
              <a:rPr lang="nl-NL" altLang="nl-NL" sz="3600" dirty="0">
                <a:solidFill>
                  <a:srgbClr val="000000"/>
                </a:solidFill>
                <a:latin typeface="Consolas" panose="020B0609020204030204" pitchFamily="49" charset="0"/>
              </a:rPr>
              <a:t> = </a:t>
            </a:r>
            <a:r>
              <a:rPr lang="nl-NL" altLang="nl-NL" sz="3600" dirty="0" err="1">
                <a:solidFill>
                  <a:srgbClr val="0000FF"/>
                </a:solidFill>
                <a:latin typeface="Consolas" panose="020B0609020204030204" pitchFamily="49" charset="0"/>
              </a:rPr>
              <a:t>this</a:t>
            </a:r>
            <a:r>
              <a:rPr lang="nl-NL" altLang="nl-NL" sz="3600" dirty="0" err="1">
                <a:solidFill>
                  <a:srgbClr val="000000"/>
                </a:solidFill>
                <a:latin typeface="Consolas" panose="020B0609020204030204" pitchFamily="49" charset="0"/>
              </a:rPr>
              <a:t>.title</a:t>
            </a:r>
            <a:r>
              <a:rPr lang="nl-NL" altLang="nl-NL" sz="3600" dirty="0">
                <a:solidFill>
                  <a:srgbClr val="000000"/>
                </a:solidFill>
                <a:latin typeface="Consolas" panose="020B0609020204030204" pitchFamily="49" charset="0"/>
              </a:rPr>
              <a:t>;</a:t>
            </a:r>
          </a:p>
          <a:p>
            <a:pPr lvl="0"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a:t>
            </a:r>
            <a:endParaRPr lang="nl-NL" altLang="nl-NL" sz="3600" dirty="0">
              <a:solidFill>
                <a:schemeClr val="tx1"/>
              </a:solidFill>
              <a:latin typeface="Arial" panose="020B0604020202020204" pitchFamily="34" charset="0"/>
            </a:endParaRPr>
          </a:p>
        </p:txBody>
      </p:sp>
      <p:sp>
        <p:nvSpPr>
          <p:cNvPr id="10" name="Rounded Rectangle 9"/>
          <p:cNvSpPr/>
          <p:nvPr/>
        </p:nvSpPr>
        <p:spPr>
          <a:xfrm>
            <a:off x="2679610" y="11595493"/>
            <a:ext cx="11979365" cy="1385485"/>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&lt;</a:t>
            </a:r>
            <a:r>
              <a:rPr lang="nl-NL" altLang="nl-NL" sz="3600" dirty="0">
                <a:solidFill>
                  <a:srgbClr val="800000"/>
                </a:solidFill>
                <a:latin typeface="Consolas" panose="020B0609020204030204" pitchFamily="49" charset="0"/>
              </a:rPr>
              <a:t>input</a:t>
            </a:r>
            <a:r>
              <a:rPr lang="nl-NL" altLang="nl-NL" sz="3600" dirty="0">
                <a:solidFill>
                  <a:srgbClr val="000000"/>
                </a:solidFill>
                <a:latin typeface="Consolas" panose="020B0609020204030204" pitchFamily="49" charset="0"/>
              </a:rPr>
              <a:t> </a:t>
            </a:r>
            <a:r>
              <a:rPr lang="nl-NL" altLang="nl-NL" sz="3600" dirty="0">
                <a:solidFill>
                  <a:srgbClr val="FF0000"/>
                </a:solidFill>
                <a:latin typeface="Consolas" panose="020B0609020204030204" pitchFamily="49" charset="0"/>
              </a:rPr>
              <a:t>type</a:t>
            </a:r>
            <a:r>
              <a:rPr lang="nl-NL" altLang="nl-NL" sz="3600" dirty="0">
                <a:solidFill>
                  <a:srgbClr val="0000FF"/>
                </a:solidFill>
                <a:latin typeface="Consolas" panose="020B0609020204030204" pitchFamily="49" charset="0"/>
              </a:rPr>
              <a:t>="</a:t>
            </a:r>
            <a:r>
              <a:rPr lang="nl-NL" altLang="nl-NL" sz="3600" dirty="0" err="1">
                <a:solidFill>
                  <a:srgbClr val="0000FF"/>
                </a:solidFill>
                <a:latin typeface="Consolas" panose="020B0609020204030204" pitchFamily="49" charset="0"/>
              </a:rPr>
              <a:t>text</a:t>
            </a:r>
            <a:r>
              <a:rPr lang="nl-NL" altLang="nl-NL" sz="3600" dirty="0">
                <a:solidFill>
                  <a:srgbClr val="0000FF"/>
                </a:solidFill>
                <a:latin typeface="Consolas" panose="020B0609020204030204" pitchFamily="49" charset="0"/>
              </a:rPr>
              <a:t>"</a:t>
            </a:r>
            <a:r>
              <a:rPr lang="nl-NL" altLang="nl-NL" sz="3600" dirty="0">
                <a:solidFill>
                  <a:srgbClr val="000000"/>
                </a:solidFill>
                <a:latin typeface="Consolas" panose="020B0609020204030204" pitchFamily="49" charset="0"/>
              </a:rPr>
              <a:t> </a:t>
            </a:r>
            <a:r>
              <a:rPr lang="nl-NL" altLang="nl-NL" sz="3600" dirty="0" err="1">
                <a:solidFill>
                  <a:srgbClr val="FF0000"/>
                </a:solidFill>
                <a:latin typeface="Consolas" panose="020B0609020204030204" pitchFamily="49" charset="0"/>
              </a:rPr>
              <a:t>ng</a:t>
            </a:r>
            <a:r>
              <a:rPr lang="nl-NL" altLang="nl-NL" sz="3600" dirty="0">
                <a:solidFill>
                  <a:srgbClr val="FF0000"/>
                </a:solidFill>
                <a:latin typeface="Consolas" panose="020B0609020204030204" pitchFamily="49" charset="0"/>
              </a:rPr>
              <a:t>-model</a:t>
            </a:r>
            <a:r>
              <a:rPr lang="nl-NL" altLang="nl-NL" sz="3600" dirty="0">
                <a:solidFill>
                  <a:srgbClr val="0000FF"/>
                </a:solidFill>
                <a:latin typeface="Consolas" panose="020B0609020204030204" pitchFamily="49" charset="0"/>
              </a:rPr>
              <a:t>="</a:t>
            </a:r>
            <a:r>
              <a:rPr lang="nl-NL" altLang="nl-NL" sz="3600" dirty="0" err="1">
                <a:solidFill>
                  <a:srgbClr val="0000FF"/>
                </a:solidFill>
                <a:latin typeface="Consolas" panose="020B0609020204030204" pitchFamily="49" charset="0"/>
              </a:rPr>
              <a:t>title</a:t>
            </a:r>
            <a:r>
              <a:rPr lang="nl-NL" altLang="nl-NL" sz="3600" dirty="0">
                <a:solidFill>
                  <a:srgbClr val="0000FF"/>
                </a:solidFill>
                <a:latin typeface="Consolas" panose="020B0609020204030204" pitchFamily="49" charset="0"/>
              </a:rPr>
              <a:t>"</a:t>
            </a: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/&gt;</a:t>
            </a: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&lt;</a:t>
            </a:r>
            <a:r>
              <a:rPr lang="nl-NL" altLang="nl-NL" sz="3600" dirty="0">
                <a:solidFill>
                  <a:srgbClr val="800000"/>
                </a:solidFill>
                <a:latin typeface="Consolas" panose="020B0609020204030204" pitchFamily="49" charset="0"/>
              </a:rPr>
              <a:t>h1</a:t>
            </a:r>
            <a:r>
              <a:rPr lang="nl-NL" altLang="nl-NL" sz="3600" dirty="0">
                <a:solidFill>
                  <a:srgbClr val="0000FF"/>
                </a:solidFill>
                <a:latin typeface="Consolas" panose="020B0609020204030204" pitchFamily="49" charset="0"/>
              </a:rPr>
              <a:t>&gt;</a:t>
            </a:r>
            <a:r>
              <a:rPr lang="nl-NL" altLang="nl-NL" sz="3600" dirty="0">
                <a:solidFill>
                  <a:srgbClr val="000000"/>
                </a:solidFill>
                <a:latin typeface="Consolas" panose="020B0609020204030204" pitchFamily="49" charset="0"/>
              </a:rPr>
              <a:t> </a:t>
            </a:r>
            <a:r>
              <a:rPr lang="nl-NL" altLang="nl-NL" sz="3600" b="1" dirty="0">
                <a:solidFill>
                  <a:srgbClr val="000000"/>
                </a:solidFill>
                <a:latin typeface="Consolas" panose="020B0609020204030204" pitchFamily="49" charset="0"/>
              </a:rPr>
              <a:t>{{</a:t>
            </a:r>
            <a:r>
              <a:rPr lang="nl-NL" altLang="nl-NL" sz="3600" dirty="0" err="1">
                <a:solidFill>
                  <a:srgbClr val="800080"/>
                </a:solidFill>
                <a:latin typeface="Consolas" panose="020B0609020204030204" pitchFamily="49" charset="0"/>
              </a:rPr>
              <a:t>title</a:t>
            </a:r>
            <a:r>
              <a:rPr lang="nl-NL" altLang="nl-NL" sz="3600" dirty="0">
                <a:solidFill>
                  <a:srgbClr val="000000"/>
                </a:solidFill>
                <a:latin typeface="Consolas" panose="020B0609020204030204" pitchFamily="49" charset="0"/>
              </a:rPr>
              <a:t> </a:t>
            </a:r>
            <a:r>
              <a:rPr lang="nl-NL" altLang="nl-NL" sz="3600" b="1" dirty="0">
                <a:solidFill>
                  <a:srgbClr val="000000"/>
                </a:solidFill>
                <a:latin typeface="Consolas" panose="020B0609020204030204" pitchFamily="49" charset="0"/>
              </a:rPr>
              <a:t>}}</a:t>
            </a:r>
            <a:r>
              <a:rPr lang="nl-NL" altLang="nl-NL" sz="3600" dirty="0">
                <a:solidFill>
                  <a:srgbClr val="000000"/>
                </a:solidFill>
                <a:latin typeface="Consolas" panose="020B0609020204030204" pitchFamily="49" charset="0"/>
              </a:rPr>
              <a:t> </a:t>
            </a:r>
            <a:r>
              <a:rPr lang="nl-NL" altLang="nl-NL" sz="3600" dirty="0">
                <a:solidFill>
                  <a:srgbClr val="0000FF"/>
                </a:solidFill>
                <a:latin typeface="Consolas" panose="020B0609020204030204" pitchFamily="49" charset="0"/>
              </a:rPr>
              <a:t>&lt;/</a:t>
            </a:r>
            <a:r>
              <a:rPr lang="nl-NL" altLang="nl-NL" sz="3600" dirty="0">
                <a:solidFill>
                  <a:srgbClr val="800000"/>
                </a:solidFill>
                <a:latin typeface="Consolas" panose="020B0609020204030204" pitchFamily="49" charset="0"/>
              </a:rPr>
              <a:t>h1</a:t>
            </a:r>
            <a:r>
              <a:rPr lang="nl-NL" altLang="nl-NL" sz="3600" dirty="0">
                <a:solidFill>
                  <a:srgbClr val="0000FF"/>
                </a:solidFill>
                <a:latin typeface="Consolas" panose="020B0609020204030204" pitchFamily="49" charset="0"/>
              </a:rPr>
              <a:t>&gt;</a:t>
            </a:r>
            <a:endParaRPr lang="nl-NL" altLang="nl-NL" sz="3600" dirty="0">
              <a:solidFill>
                <a:schemeClr val="tx1"/>
              </a:solidFill>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98754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800" dirty="0"/>
              <a:t>Angular demo</a:t>
            </a:r>
            <a:endParaRPr sz="28700" dirty="0"/>
          </a:p>
        </p:txBody>
      </p:sp>
      <p:pic>
        <p:nvPicPr>
          <p:cNvPr id="4"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1560" y="-138644"/>
            <a:ext cx="11902440" cy="13886180"/>
          </a:xfrm>
          <a:prstGeom prst="rect">
            <a:avLst/>
          </a:prstGeom>
        </p:spPr>
      </p:pic>
      <p:sp>
        <p:nvSpPr>
          <p:cNvPr id="5" name="TextBox 4"/>
          <p:cNvSpPr txBox="1"/>
          <p:nvPr/>
        </p:nvSpPr>
        <p:spPr>
          <a:xfrm>
            <a:off x="31765461" y="23700102"/>
            <a:ext cx="144334" cy="824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7124669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endParaRPr lang="en-US" dirty="0"/>
          </a:p>
        </p:txBody>
      </p:sp>
      <p:pic>
        <p:nvPicPr>
          <p:cNvPr id="8" name="Content Placeholder 7"/>
          <p:cNvPicPr>
            <a:picLocks noGrp="1" noChangeAspect="1"/>
          </p:cNvPicPr>
          <p:nvPr>
            <p:ph idx="3"/>
          </p:nvPr>
        </p:nvPicPr>
        <p:blipFill>
          <a:blip r:embed="rId2">
            <a:extLst>
              <a:ext uri="{28A0092B-C50C-407E-A947-70E740481C1C}">
                <a14:useLocalDpi xmlns:a14="http://schemas.microsoft.com/office/drawing/2010/main" val="0"/>
              </a:ext>
            </a:extLst>
          </a:blip>
          <a:stretch>
            <a:fillRect/>
          </a:stretch>
        </p:blipFill>
        <p:spPr>
          <a:xfrm>
            <a:off x="-380605" y="2214545"/>
            <a:ext cx="25612104" cy="10997872"/>
          </a:xfrm>
        </p:spPr>
      </p:pic>
    </p:spTree>
    <p:extLst>
      <p:ext uri="{BB962C8B-B14F-4D97-AF65-F5344CB8AC3E}">
        <p14:creationId xmlns:p14="http://schemas.microsoft.com/office/powerpoint/2010/main" val="5428687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pPr hangingPunct="1"/>
            <a:r>
              <a:rPr lang="en-GB" altLang="nl-NL" dirty="0"/>
              <a:t>Managing packages</a:t>
            </a:r>
            <a:endParaRPr lang="en-GB" dirty="0"/>
          </a:p>
        </p:txBody>
      </p:sp>
      <p:sp>
        <p:nvSpPr>
          <p:cNvPr id="3" name="TextBox 2"/>
          <p:cNvSpPr txBox="1"/>
          <p:nvPr/>
        </p:nvSpPr>
        <p:spPr>
          <a:xfrm>
            <a:off x="2679610" y="5722682"/>
            <a:ext cx="19613880" cy="2784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buFont typeface="Arial" panose="020B0604020202020204" pitchFamily="34" charset="0"/>
              <a:buChar char="•"/>
            </a:pPr>
            <a:r>
              <a:rPr lang="nl-NL" sz="4800" dirty="0" err="1"/>
              <a:t>NuGet</a:t>
            </a:r>
            <a:r>
              <a:rPr lang="nl-NL" sz="4800" dirty="0"/>
              <a:t> </a:t>
            </a:r>
            <a:endParaRPr lang="nl-NL" sz="3600" dirty="0"/>
          </a:p>
          <a:p>
            <a:pPr marL="571500" indent="-571500">
              <a:buFont typeface="Arial" panose="020B0604020202020204" pitchFamily="34" charset="0"/>
              <a:buChar char="•"/>
            </a:pPr>
            <a:r>
              <a:rPr lang="nl-NL" sz="4800" dirty="0" err="1"/>
              <a:t>Maven</a:t>
            </a:r>
            <a:r>
              <a:rPr lang="nl-NL" sz="4800" dirty="0"/>
              <a:t> Central</a:t>
            </a:r>
            <a:endParaRPr lang="nl-NL" sz="3600" dirty="0"/>
          </a:p>
          <a:p>
            <a:pPr marL="571500" indent="-571500">
              <a:buFont typeface="Arial" panose="020B0604020202020204" pitchFamily="34" charset="0"/>
              <a:buChar char="•"/>
            </a:pPr>
            <a:endParaRPr lang="en-GB"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2279" y="6058577"/>
            <a:ext cx="4157881" cy="15093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1380" y="6345555"/>
            <a:ext cx="8231133" cy="935356"/>
          </a:xfrm>
          <a:prstGeom prst="rect">
            <a:avLst/>
          </a:prstGeom>
        </p:spPr>
      </p:pic>
      <p:sp>
        <p:nvSpPr>
          <p:cNvPr id="6" name="TextBox 5"/>
          <p:cNvSpPr txBox="1"/>
          <p:nvPr/>
        </p:nvSpPr>
        <p:spPr>
          <a:xfrm>
            <a:off x="2679610" y="9109772"/>
            <a:ext cx="19613880" cy="2784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buFont typeface="Arial" panose="020B0604020202020204" pitchFamily="34" charset="0"/>
              <a:buChar char="•"/>
            </a:pPr>
            <a:r>
              <a:rPr lang="nl-NL" sz="4800" dirty="0" err="1"/>
              <a:t>Npm</a:t>
            </a:r>
            <a:endParaRPr lang="nl-NL" sz="4800" dirty="0"/>
          </a:p>
          <a:p>
            <a:pPr marL="571500" indent="-571500">
              <a:buFont typeface="Arial" panose="020B0604020202020204" pitchFamily="34" charset="0"/>
              <a:buChar char="•"/>
            </a:pPr>
            <a:r>
              <a:rPr lang="nl-NL" sz="4800" dirty="0" err="1"/>
              <a:t>Bower</a:t>
            </a:r>
            <a:endParaRPr lang="nl-NL" sz="3600" dirty="0"/>
          </a:p>
          <a:p>
            <a:pPr marL="571500" indent="-571500">
              <a:buFont typeface="Arial" panose="020B0604020202020204" pitchFamily="34" charset="0"/>
              <a:buChar char="•"/>
            </a:pPr>
            <a:endParaRPr lang="en-GB" sz="3600" dirty="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2279" y="9738360"/>
            <a:ext cx="3423406" cy="133170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14020" y="9509857"/>
            <a:ext cx="1920567" cy="1687999"/>
          </a:xfrm>
          <a:prstGeom prst="rect">
            <a:avLst/>
          </a:prstGeom>
        </p:spPr>
      </p:pic>
      <p:sp>
        <p:nvSpPr>
          <p:cNvPr id="5" name="TextBox 4"/>
          <p:cNvSpPr txBox="1"/>
          <p:nvPr/>
        </p:nvSpPr>
        <p:spPr>
          <a:xfrm>
            <a:off x="2718439" y="3399100"/>
            <a:ext cx="15825560" cy="1104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kumimoji="0" lang="en-GB" sz="4800" b="0" i="0" u="none" strike="noStrike" cap="none" spc="0" normalizeH="0" baseline="0" dirty="0">
                <a:ln>
                  <a:noFill/>
                </a:ln>
                <a:solidFill>
                  <a:srgbClr val="000000"/>
                </a:solidFill>
                <a:effectLst/>
                <a:uFillTx/>
                <a:latin typeface="+mn-lt"/>
                <a:ea typeface="+mn-ea"/>
                <a:cs typeface="+mn-cs"/>
                <a:sym typeface="Arial"/>
              </a:rPr>
              <a:t>Why reinvent the wheel?</a:t>
            </a:r>
            <a:endParaRPr lang="nl-NL" dirty="0"/>
          </a:p>
        </p:txBody>
      </p:sp>
    </p:spTree>
    <p:extLst>
      <p:ext uri="{BB962C8B-B14F-4D97-AF65-F5344CB8AC3E}">
        <p14:creationId xmlns:p14="http://schemas.microsoft.com/office/powerpoint/2010/main" val="33036013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Managing packages</a:t>
            </a:r>
            <a:br>
              <a:rPr lang="en-GB" altLang="nl-NL" dirty="0"/>
            </a:br>
            <a:r>
              <a:rPr lang="en-GB" altLang="nl-NL" sz="4800" dirty="0"/>
              <a:t>Bower</a:t>
            </a:r>
            <a:endParaRPr lang="en-GB" sz="4800" dirty="0"/>
          </a:p>
        </p:txBody>
      </p:sp>
      <p:sp>
        <p:nvSpPr>
          <p:cNvPr id="12" name="TextBox 11"/>
          <p:cNvSpPr txBox="1"/>
          <p:nvPr/>
        </p:nvSpPr>
        <p:spPr>
          <a:xfrm>
            <a:off x="2679610" y="5140093"/>
            <a:ext cx="6381971" cy="6814173"/>
          </a:xfrm>
          <a:prstGeom prst="rect">
            <a:avLst/>
          </a:prstGeom>
          <a:noFill/>
        </p:spPr>
        <p:txBody>
          <a:bodyPr wrap="square" rtlCol="0">
            <a:spAutoFit/>
          </a:bodyPr>
          <a:lstStyle/>
          <a:p>
            <a:pPr marL="457200" indent="-457200">
              <a:buFont typeface="Arial" panose="020B0604020202020204" pitchFamily="34" charset="0"/>
              <a:buChar char="•"/>
            </a:pPr>
            <a:r>
              <a:rPr lang="en-GB" sz="4800" dirty="0" err="1"/>
              <a:t>init</a:t>
            </a:r>
            <a:endParaRPr lang="en-GB" sz="4800" dirty="0"/>
          </a:p>
          <a:p>
            <a:pPr marL="457200" indent="-457200">
              <a:buFont typeface="Arial" panose="020B0604020202020204" pitchFamily="34" charset="0"/>
              <a:buChar char="•"/>
            </a:pPr>
            <a:r>
              <a:rPr lang="en-GB" sz="4800" dirty="0"/>
              <a:t>install</a:t>
            </a:r>
          </a:p>
          <a:p>
            <a:pPr marL="457200" indent="-457200">
              <a:buFont typeface="Arial" panose="020B0604020202020204" pitchFamily="34" charset="0"/>
              <a:buChar char="•"/>
            </a:pPr>
            <a:r>
              <a:rPr lang="en-GB" sz="4800" dirty="0"/>
              <a:t>uninstall</a:t>
            </a:r>
          </a:p>
          <a:p>
            <a:pPr marL="457200" indent="-457200">
              <a:buFont typeface="Arial" panose="020B0604020202020204" pitchFamily="34" charset="0"/>
              <a:buChar char="•"/>
            </a:pPr>
            <a:r>
              <a:rPr lang="en-GB" sz="4800" dirty="0"/>
              <a:t>update</a:t>
            </a:r>
          </a:p>
          <a:p>
            <a:endParaRPr lang="en-GB" sz="4800" dirty="0"/>
          </a:p>
          <a:p>
            <a:endParaRPr lang="en-GB" sz="4800" dirty="0"/>
          </a:p>
          <a:p>
            <a:endParaRPr lang="en-GB" sz="4800" dirty="0"/>
          </a:p>
        </p:txBody>
      </p:sp>
      <p:pic>
        <p:nvPicPr>
          <p:cNvPr id="13" name="Picture 12"/>
          <p:cNvPicPr>
            <a:picLocks noChangeAspect="1"/>
          </p:cNvPicPr>
          <p:nvPr/>
        </p:nvPicPr>
        <p:blipFill>
          <a:blip r:embed="rId3"/>
          <a:stretch>
            <a:fillRect/>
          </a:stretch>
        </p:blipFill>
        <p:spPr>
          <a:xfrm>
            <a:off x="25949043" y="7940136"/>
            <a:ext cx="12204199" cy="842145"/>
          </a:xfrm>
          <a:prstGeom prst="rect">
            <a:avLst/>
          </a:prstGeom>
        </p:spPr>
      </p:pic>
      <p:sp>
        <p:nvSpPr>
          <p:cNvPr id="4" name="TextBox 3"/>
          <p:cNvSpPr txBox="1"/>
          <p:nvPr/>
        </p:nvSpPr>
        <p:spPr>
          <a:xfrm>
            <a:off x="2679610" y="3972013"/>
            <a:ext cx="10544021" cy="1104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GB" sz="4800" baseline="0" dirty="0"/>
              <a:t>Bower Front-end</a:t>
            </a:r>
            <a:r>
              <a:rPr lang="en-GB" sz="4800" dirty="0"/>
              <a:t> dependencies</a:t>
            </a:r>
            <a:endParaRPr kumimoji="0" lang="nl-NL" sz="4800" b="0" i="0" u="none" strike="noStrike" cap="none" spc="0" normalizeH="0" baseline="0" dirty="0">
              <a:ln>
                <a:noFill/>
              </a:ln>
              <a:solidFill>
                <a:srgbClr val="000000"/>
              </a:solidFill>
              <a:effectLst/>
              <a:uFillTx/>
              <a:sym typeface="Arial"/>
            </a:endParaRPr>
          </a:p>
        </p:txBody>
      </p:sp>
      <p:sp>
        <p:nvSpPr>
          <p:cNvPr id="5" name="TextBox 4"/>
          <p:cNvSpPr txBox="1"/>
          <p:nvPr/>
        </p:nvSpPr>
        <p:spPr>
          <a:xfrm>
            <a:off x="6830942" y="12459855"/>
            <a:ext cx="6133514" cy="824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GB" dirty="0" err="1"/>
              <a:t>b</a:t>
            </a:r>
            <a:r>
              <a:rPr kumimoji="0" lang="en-GB" sz="3400" b="0" i="0" u="none" strike="noStrike" cap="none" spc="0" normalizeH="0" baseline="0" dirty="0" err="1">
                <a:ln>
                  <a:noFill/>
                </a:ln>
                <a:solidFill>
                  <a:srgbClr val="000000"/>
                </a:solidFill>
                <a:effectLst/>
                <a:uFillTx/>
                <a:latin typeface="+mn-lt"/>
                <a:ea typeface="+mn-ea"/>
                <a:cs typeface="+mn-cs"/>
                <a:sym typeface="Arial"/>
              </a:rPr>
              <a:t>ower.json</a:t>
            </a:r>
            <a:endParaRPr kumimoji="0" lang="nl-NL" sz="3400" b="0" i="0" u="none" strike="noStrike" cap="none" spc="0" normalizeH="0" baseline="0" dirty="0">
              <a:ln>
                <a:noFill/>
              </a:ln>
              <a:solidFill>
                <a:srgbClr val="000000"/>
              </a:solidFill>
              <a:effectLst/>
              <a:uFillTx/>
              <a:latin typeface="+mn-lt"/>
              <a:ea typeface="+mn-ea"/>
              <a:cs typeface="+mn-cs"/>
              <a:sym typeface="Arial"/>
            </a:endParaRPr>
          </a:p>
        </p:txBody>
      </p:sp>
      <p:sp>
        <p:nvSpPr>
          <p:cNvPr id="6" name="TextBox 5"/>
          <p:cNvSpPr txBox="1"/>
          <p:nvPr/>
        </p:nvSpPr>
        <p:spPr>
          <a:xfrm>
            <a:off x="17179983" y="5140093"/>
            <a:ext cx="7146388" cy="59058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GB" sz="4800" dirty="0"/>
              <a:t>H</a:t>
            </a:r>
            <a:r>
              <a:rPr kumimoji="0" lang="en-GB" sz="4800" b="0" i="0" u="none" strike="noStrike" cap="none" spc="0" normalizeH="0" baseline="0" dirty="0">
                <a:ln>
                  <a:noFill/>
                </a:ln>
                <a:solidFill>
                  <a:srgbClr val="000000"/>
                </a:solidFill>
                <a:effectLst/>
                <a:uFillTx/>
                <a:sym typeface="Arial"/>
              </a:rPr>
              <a:t>osted at</a:t>
            </a:r>
          </a:p>
          <a:p>
            <a:pPr marL="457200" marR="0" indent="-457200" algn="l" defTabSz="584200" rtl="0" fontAlgn="auto" latinLnBrk="0" hangingPunct="0">
              <a:lnSpc>
                <a:spcPct val="130000"/>
              </a:lnSpc>
              <a:spcBef>
                <a:spcPts val="0"/>
              </a:spcBef>
              <a:spcAft>
                <a:spcPts val="0"/>
              </a:spcAft>
              <a:buClrTx/>
              <a:buSzTx/>
              <a:buFont typeface="Arial" panose="020B0604020202020204" pitchFamily="34" charset="0"/>
              <a:buChar char="•"/>
              <a:tabLst>
                <a:tab pos="1371600" algn="l"/>
              </a:tabLst>
            </a:pPr>
            <a:r>
              <a:rPr kumimoji="0" lang="en-GB" sz="4800" b="0" i="0" u="none" strike="noStrike" cap="none" spc="0" normalizeH="0" baseline="0" dirty="0">
                <a:ln>
                  <a:noFill/>
                </a:ln>
                <a:solidFill>
                  <a:srgbClr val="000000"/>
                </a:solidFill>
                <a:effectLst/>
                <a:uFillTx/>
                <a:sym typeface="Arial"/>
              </a:rPr>
              <a:t>Bower </a:t>
            </a:r>
            <a:r>
              <a:rPr lang="nl-NL" sz="4800" dirty="0" err="1"/>
              <a:t>Registery</a:t>
            </a:r>
            <a:endParaRPr kumimoji="0" lang="en-GB" sz="4800" b="0" i="0" u="none" strike="noStrike" cap="none" spc="0" normalizeH="0" baseline="0" dirty="0">
              <a:ln>
                <a:noFill/>
              </a:ln>
              <a:solidFill>
                <a:srgbClr val="000000"/>
              </a:solidFill>
              <a:effectLst/>
              <a:uFillTx/>
              <a:sym typeface="Arial"/>
            </a:endParaRPr>
          </a:p>
          <a:p>
            <a:pPr marL="457200" indent="-457200">
              <a:buFont typeface="Arial" panose="020B0604020202020204" pitchFamily="34" charset="0"/>
              <a:buChar char="•"/>
            </a:pPr>
            <a:r>
              <a:rPr lang="en-GB" sz="4800" dirty="0" err="1"/>
              <a:t>Github</a:t>
            </a:r>
            <a:endParaRPr lang="en-GB" sz="4800" dirty="0"/>
          </a:p>
          <a:p>
            <a:pPr marL="457200" indent="-457200">
              <a:buFont typeface="Arial" panose="020B0604020202020204" pitchFamily="34" charset="0"/>
              <a:buChar char="•"/>
            </a:pPr>
            <a:r>
              <a:rPr lang="en-GB" sz="4800" dirty="0"/>
              <a:t>Subversion</a:t>
            </a:r>
          </a:p>
          <a:p>
            <a:pPr marL="457200" marR="0" indent="-457200" algn="l" defTabSz="584200" rtl="0" fontAlgn="auto" latinLnBrk="0" hangingPunct="0">
              <a:lnSpc>
                <a:spcPct val="130000"/>
              </a:lnSpc>
              <a:spcBef>
                <a:spcPts val="0"/>
              </a:spcBef>
              <a:spcAft>
                <a:spcPts val="0"/>
              </a:spcAft>
              <a:buClrTx/>
              <a:buSzTx/>
              <a:buFont typeface="Arial" panose="020B0604020202020204" pitchFamily="34" charset="0"/>
              <a:buChar char="•"/>
              <a:tabLst>
                <a:tab pos="1371600" algn="l"/>
              </a:tabLst>
            </a:pPr>
            <a:r>
              <a:rPr lang="en-GB" sz="4800" dirty="0"/>
              <a:t>L</a:t>
            </a:r>
            <a:r>
              <a:rPr kumimoji="0" lang="en-GB" sz="4800" b="0" i="0" u="none" strike="noStrike" cap="none" spc="0" normalizeH="0" baseline="0" dirty="0">
                <a:ln>
                  <a:noFill/>
                </a:ln>
                <a:solidFill>
                  <a:srgbClr val="000000"/>
                </a:solidFill>
                <a:effectLst/>
                <a:uFillTx/>
                <a:sym typeface="Arial"/>
              </a:rPr>
              <a:t>ocal file</a:t>
            </a:r>
            <a:r>
              <a:rPr kumimoji="0" lang="en-GB" sz="4800" b="0" i="0" u="none" strike="noStrike" cap="none" spc="0" normalizeH="0" dirty="0">
                <a:ln>
                  <a:noFill/>
                </a:ln>
                <a:solidFill>
                  <a:srgbClr val="000000"/>
                </a:solidFill>
                <a:effectLst/>
                <a:uFillTx/>
                <a:sym typeface="Arial"/>
              </a:rPr>
              <a:t> path</a:t>
            </a:r>
          </a:p>
          <a:p>
            <a:pPr marL="457200" marR="0" indent="-457200" algn="l" defTabSz="584200" rtl="0" fontAlgn="auto" latinLnBrk="0" hangingPunct="0">
              <a:lnSpc>
                <a:spcPct val="130000"/>
              </a:lnSpc>
              <a:spcBef>
                <a:spcPts val="0"/>
              </a:spcBef>
              <a:spcAft>
                <a:spcPts val="0"/>
              </a:spcAft>
              <a:buClrTx/>
              <a:buSzTx/>
              <a:buFont typeface="Arial" panose="020B0604020202020204" pitchFamily="34" charset="0"/>
              <a:buChar char="•"/>
              <a:tabLst>
                <a:tab pos="1371600" algn="l"/>
              </a:tabLst>
            </a:pPr>
            <a:r>
              <a:rPr lang="en-GB" sz="4800" baseline="0" dirty="0"/>
              <a:t>Single</a:t>
            </a:r>
            <a:r>
              <a:rPr lang="en-GB" sz="4800" dirty="0"/>
              <a:t> files or a zip</a:t>
            </a:r>
            <a:endParaRPr kumimoji="0" lang="nl-NL" sz="4800" b="0" i="0" u="none" strike="noStrike" cap="none" spc="0" normalizeH="0" baseline="0" dirty="0">
              <a:ln>
                <a:noFill/>
              </a:ln>
              <a:solidFill>
                <a:srgbClr val="000000"/>
              </a:solidFill>
              <a:effectLst/>
              <a:uFillTx/>
              <a:sym typeface="Arial"/>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32610" y="2509746"/>
            <a:ext cx="1920567" cy="1687999"/>
          </a:xfrm>
          <a:prstGeom prst="rect">
            <a:avLst/>
          </a:prstGeom>
        </p:spPr>
      </p:pic>
      <p:sp>
        <p:nvSpPr>
          <p:cNvPr id="7" name="Rectangle 1"/>
          <p:cNvSpPr>
            <a:spLocks noChangeArrowheads="1"/>
          </p:cNvSpPr>
          <p:nvPr/>
        </p:nvSpPr>
        <p:spPr bwMode="auto">
          <a:xfrm>
            <a:off x="6830942" y="5035606"/>
            <a:ext cx="9749409" cy="7457361"/>
          </a:xfrm>
          <a:prstGeom prst="roundRect">
            <a:avLst/>
          </a:prstGeom>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2E75B6"/>
                </a:solidFill>
                <a:effectLst/>
                <a:latin typeface="Consolas" panose="020B0609020204030204" pitchFamily="49" charset="0"/>
              </a:rPr>
              <a:t>"name"</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err="1">
                <a:ln>
                  <a:noFill/>
                </a:ln>
                <a:solidFill>
                  <a:srgbClr val="A31515"/>
                </a:solidFill>
                <a:effectLst/>
                <a:latin typeface="Consolas" panose="020B0609020204030204" pitchFamily="49" charset="0"/>
              </a:rPr>
              <a:t>Devcon</a:t>
            </a:r>
            <a:r>
              <a:rPr kumimoji="0" lang="nl-NL" altLang="nl-NL" sz="3600" b="0" i="0" u="none" strike="noStrike" cap="none" normalizeH="0" baseline="0" dirty="0">
                <a:ln>
                  <a:noFill/>
                </a:ln>
                <a:solidFill>
                  <a:srgbClr val="A31515"/>
                </a:solidFill>
                <a:effectLst/>
                <a:latin typeface="Consolas" panose="020B0609020204030204" pitchFamily="49" charset="0"/>
              </a:rPr>
              <a:t> </a:t>
            </a:r>
            <a:r>
              <a:rPr kumimoji="0" lang="nl-NL" altLang="nl-NL" sz="3600" b="0" i="0" u="none" strike="noStrike" cap="none" normalizeH="0" baseline="0" dirty="0" err="1">
                <a:ln>
                  <a:noFill/>
                </a:ln>
                <a:solidFill>
                  <a:srgbClr val="A31515"/>
                </a:solidFill>
                <a:effectLst/>
                <a:latin typeface="Consolas" panose="020B0609020204030204" pitchFamily="49" charset="0"/>
              </a:rPr>
              <a:t>Webdev</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err="1">
                <a:ln>
                  <a:noFill/>
                </a:ln>
                <a:solidFill>
                  <a:srgbClr val="2E75B6"/>
                </a:solidFill>
                <a:effectLst/>
                <a:latin typeface="Consolas" panose="020B0609020204030204" pitchFamily="49" charset="0"/>
              </a:rPr>
              <a:t>version</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A31515"/>
                </a:solidFill>
                <a:effectLst/>
                <a:latin typeface="Consolas" panose="020B0609020204030204" pitchFamily="49" charset="0"/>
              </a:rPr>
              <a:t>"0.1.1"</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err="1">
                <a:ln>
                  <a:noFill/>
                </a:ln>
                <a:solidFill>
                  <a:srgbClr val="2E75B6"/>
                </a:solidFill>
                <a:effectLst/>
                <a:latin typeface="Consolas" panose="020B0609020204030204" pitchFamily="49" charset="0"/>
              </a:rPr>
              <a:t>dependencies</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err="1">
                <a:ln>
                  <a:noFill/>
                </a:ln>
                <a:solidFill>
                  <a:srgbClr val="2E75B6"/>
                </a:solidFill>
                <a:effectLst/>
                <a:latin typeface="Consolas" panose="020B0609020204030204" pitchFamily="49" charset="0"/>
              </a:rPr>
              <a:t>angular</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A31515"/>
                </a:solidFill>
                <a:effectLst/>
                <a:latin typeface="Consolas" panose="020B0609020204030204" pitchFamily="49" charset="0"/>
              </a:rPr>
              <a:t>"1.4.8"</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err="1">
                <a:ln>
                  <a:noFill/>
                </a:ln>
                <a:solidFill>
                  <a:srgbClr val="2E75B6"/>
                </a:solidFill>
                <a:effectLst/>
                <a:latin typeface="Consolas" panose="020B0609020204030204" pitchFamily="49" charset="0"/>
              </a:rPr>
              <a:t>angular</a:t>
            </a:r>
            <a:r>
              <a:rPr kumimoji="0" lang="nl-NL" altLang="nl-NL" sz="3600" b="0" i="0" u="none" strike="noStrike" cap="none" normalizeH="0" baseline="0" dirty="0">
                <a:ln>
                  <a:noFill/>
                </a:ln>
                <a:solidFill>
                  <a:srgbClr val="2E75B6"/>
                </a:solidFill>
                <a:effectLst/>
                <a:latin typeface="Consolas" panose="020B0609020204030204" pitchFamily="49" charset="0"/>
              </a:rPr>
              <a:t>-ui-router"</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A31515"/>
                </a:solidFill>
                <a:effectLst/>
                <a:latin typeface="Consolas" panose="020B0609020204030204" pitchFamily="49" charset="0"/>
              </a:rPr>
              <a:t>"0.2.15"</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2E75B6"/>
                </a:solidFill>
                <a:effectLst/>
                <a:latin typeface="Consolas" panose="020B0609020204030204" pitchFamily="49" charset="0"/>
              </a:rPr>
              <a:t>"bootstrap"</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A31515"/>
                </a:solidFill>
                <a:effectLst/>
                <a:latin typeface="Consolas" panose="020B0609020204030204" pitchFamily="49" charset="0"/>
              </a:rPr>
              <a:t>"^3.3.6“</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lang="nl-NL" altLang="nl-NL" sz="3600" dirty="0">
                <a:latin typeface="Consolas" panose="020B0609020204030204" pitchFamily="49" charset="0"/>
              </a:rPr>
              <a:t> </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err="1">
                <a:ln>
                  <a:noFill/>
                </a:ln>
                <a:solidFill>
                  <a:srgbClr val="2E75B6"/>
                </a:solidFill>
                <a:effectLst/>
                <a:latin typeface="Consolas" panose="020B0609020204030204" pitchFamily="49" charset="0"/>
              </a:rPr>
              <a:t>devDependencies</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p>
          <a:p>
            <a:pPr lvl="0" defTabSz="914400" eaLnBrk="0" fontAlgn="base">
              <a:lnSpc>
                <a:spcPct val="100000"/>
              </a:lnSpc>
              <a:spcBef>
                <a:spcPct val="0"/>
              </a:spcBef>
              <a:spcAft>
                <a:spcPct val="0"/>
              </a:spcAft>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err="1">
                <a:ln>
                  <a:noFill/>
                </a:ln>
                <a:solidFill>
                  <a:srgbClr val="2E75B6"/>
                </a:solidFill>
                <a:effectLst/>
                <a:latin typeface="Consolas" panose="020B0609020204030204" pitchFamily="49" charset="0"/>
              </a:rPr>
              <a:t>angular-mocks</a:t>
            </a:r>
            <a:r>
              <a:rPr kumimoji="0" lang="nl-NL" altLang="nl-NL" sz="3600" b="0" i="0" u="none" strike="noStrike" cap="none" normalizeH="0" baseline="0" dirty="0">
                <a:ln>
                  <a:noFill/>
                </a:ln>
                <a:solidFill>
                  <a:srgbClr val="2E75B6"/>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A31515"/>
                </a:solidFill>
                <a:effectLst/>
                <a:latin typeface="Consolas" panose="020B0609020204030204" pitchFamily="49" charset="0"/>
              </a:rPr>
              <a:t>"^</a:t>
            </a:r>
            <a:r>
              <a:rPr lang="nl-NL" altLang="nl-NL" sz="3600" dirty="0">
                <a:solidFill>
                  <a:srgbClr val="A31515"/>
                </a:solidFill>
                <a:latin typeface="Consolas" panose="020B0609020204030204" pitchFamily="49" charset="0"/>
              </a:rPr>
              <a:t>1.5.0"</a:t>
            </a:r>
            <a:endParaRPr kumimoji="0" lang="nl-NL" altLang="nl-NL" sz="3600" b="0" i="0" u="none" strike="noStrike" cap="none" normalizeH="0" baseline="0" dirty="0">
              <a:ln>
                <a:noFill/>
              </a:ln>
              <a:solidFill>
                <a:srgbClr val="A31515"/>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endParaRPr kumimoji="0" lang="nl-NL" altLang="nl-NL" sz="3600" b="0" i="0" u="none" strike="noStrike" cap="none" normalizeH="0" baseline="0" dirty="0">
              <a:ln>
                <a:noFill/>
              </a:ln>
              <a:solidFill>
                <a:schemeClr val="tx1"/>
              </a:solidFill>
              <a:effectLst/>
              <a:latin typeface="Arial" panose="020B0604020202020204" pitchFamily="34" charset="0"/>
            </a:endParaRPr>
          </a:p>
        </p:txBody>
      </p:sp>
      <p:sp>
        <p:nvSpPr>
          <p:cNvPr id="3" name="Slide Number Placeholder 2"/>
          <p:cNvSpPr>
            <a:spLocks/>
          </p:cNvSpPr>
          <p:nvPr/>
        </p:nvSpPr>
        <p:spPr>
          <a:xfrm>
            <a:off x="11941968" y="13108781"/>
            <a:ext cx="764098" cy="607219"/>
          </a:xfrm>
          <a:prstGeom prst="rect">
            <a:avLst/>
          </a:prstGeom>
        </p:spPr>
        <p:txBody>
          <a:bodyPr/>
          <a:lstStyle/>
          <a:p>
            <a:endParaRPr lang="nl-NL" dirty="0"/>
          </a:p>
        </p:txBody>
      </p:sp>
    </p:spTree>
    <p:extLst>
      <p:ext uri="{BB962C8B-B14F-4D97-AF65-F5344CB8AC3E}">
        <p14:creationId xmlns:p14="http://schemas.microsoft.com/office/powerpoint/2010/main" val="3905715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fade">
                                      <p:cBhvr>
                                        <p:cTn id="11" dur="500"/>
                                        <p:tgtEl>
                                          <p:spTgt spid="1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500"/>
                                        <p:tgtEl>
                                          <p:spTgt spid="1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fade">
                                      <p:cBhvr>
                                        <p:cTn id="19" dur="500"/>
                                        <p:tgtEl>
                                          <p:spTgt spid="1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endParaRPr lang="en-US" dirty="0"/>
          </a:p>
        </p:txBody>
      </p:sp>
      <p:pic>
        <p:nvPicPr>
          <p:cNvPr id="6" name="Content Placeholder 5"/>
          <p:cNvPicPr>
            <a:picLocks noGrp="1" noChangeAspect="1"/>
          </p:cNvPicPr>
          <p:nvPr>
            <p:ph idx="3"/>
          </p:nvPr>
        </p:nvPicPr>
        <p:blipFill>
          <a:blip r:embed="rId2">
            <a:extLst>
              <a:ext uri="{28A0092B-C50C-407E-A947-70E740481C1C}">
                <a14:useLocalDpi xmlns:a14="http://schemas.microsoft.com/office/drawing/2010/main" val="0"/>
              </a:ext>
            </a:extLst>
          </a:blip>
          <a:stretch>
            <a:fillRect/>
          </a:stretch>
        </p:blipFill>
        <p:spPr>
          <a:xfrm>
            <a:off x="-481389" y="2206033"/>
            <a:ext cx="25460722" cy="10932869"/>
          </a:xfrm>
        </p:spPr>
      </p:pic>
    </p:spTree>
    <p:extLst>
      <p:ext uri="{BB962C8B-B14F-4D97-AF65-F5344CB8AC3E}">
        <p14:creationId xmlns:p14="http://schemas.microsoft.com/office/powerpoint/2010/main" val="1111516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Herko ter Horst.jpg"/>
          <p:cNvPicPr>
            <a:picLocks noChangeAspect="1"/>
          </p:cNvPicPr>
          <p:nvPr/>
        </p:nvPicPr>
        <p:blipFill rotWithShape="1">
          <a:blip r:embed="rId2">
            <a:extLst/>
          </a:blip>
          <a:srcRect l="33867" t="16953" r="3024" b="24810"/>
          <a:stretch/>
        </p:blipFill>
        <p:spPr>
          <a:xfrm flipH="1">
            <a:off x="-100528" y="-1391340"/>
            <a:ext cx="24630810" cy="15157310"/>
          </a:xfrm>
          <a:prstGeom prst="rect">
            <a:avLst/>
          </a:prstGeom>
          <a:ln w="12700">
            <a:miter lim="400000"/>
          </a:ln>
        </p:spPr>
      </p:pic>
      <p:sp>
        <p:nvSpPr>
          <p:cNvPr id="129" name="Shape 129"/>
          <p:cNvSpPr/>
          <p:nvPr/>
        </p:nvSpPr>
        <p:spPr>
          <a:xfrm>
            <a:off x="1076754" y="1397000"/>
            <a:ext cx="6198990" cy="1471613"/>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0" name="Shape 130"/>
          <p:cNvSpPr>
            <a:spLocks noGrp="1"/>
          </p:cNvSpPr>
          <p:nvPr>
            <p:ph type="title"/>
          </p:nvPr>
        </p:nvSpPr>
        <p:spPr>
          <a:xfrm>
            <a:off x="1342248" y="1470421"/>
            <a:ext cx="15838752" cy="2066463"/>
          </a:xfrm>
          <a:prstGeom prst="rect">
            <a:avLst/>
          </a:prstGeom>
        </p:spPr>
        <p:txBody>
          <a:bodyPr/>
          <a:lstStyle/>
          <a:p>
            <a:r>
              <a:t>About me</a:t>
            </a:r>
          </a:p>
        </p:txBody>
      </p:sp>
      <p:sp>
        <p:nvSpPr>
          <p:cNvPr id="3" name="Slide Number Placeholder 2"/>
          <p:cNvSpPr>
            <a:spLocks noGrp="1"/>
          </p:cNvSpPr>
          <p:nvPr>
            <p:ph type="sldNum" sz="quarter" idx="2"/>
          </p:nvPr>
        </p:nvSpPr>
        <p:spPr/>
        <p:txBody>
          <a:bodyPr/>
          <a:lstStyle/>
          <a:p>
            <a:fld id="{86CB4B4D-7CA3-9044-876B-883B54F8677D}" type="slidenum">
              <a:rPr lang="uk-UA" smtClean="0"/>
              <a:t>3</a:t>
            </a:fld>
            <a:endParaRPr lang="uk-UA"/>
          </a:p>
        </p:txBody>
      </p:sp>
      <p:sp>
        <p:nvSpPr>
          <p:cNvPr id="131" name="Shape 131"/>
          <p:cNvSpPr/>
          <p:nvPr/>
        </p:nvSpPr>
        <p:spPr>
          <a:xfrm>
            <a:off x="1076754" y="2942034"/>
            <a:ext cx="11641800" cy="8216041"/>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3" name="Shape 133"/>
          <p:cNvSpPr/>
          <p:nvPr/>
        </p:nvSpPr>
        <p:spPr>
          <a:xfrm>
            <a:off x="1353343" y="10018480"/>
            <a:ext cx="9001390" cy="16898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821531">
              <a:lnSpc>
                <a:spcPct val="100000"/>
              </a:lnSpc>
              <a:spcBef>
                <a:spcPts val="5300"/>
              </a:spcBef>
              <a:tabLst/>
              <a:defRPr sz="4200"/>
            </a:lvl1pPr>
          </a:lstStyle>
          <a:p>
            <a:r>
              <a:rPr dirty="0"/>
              <a:t>@</a:t>
            </a:r>
            <a:r>
              <a:rPr lang="en-GB" dirty="0"/>
              <a:t>: steef.burghouts@luminis.eu</a:t>
            </a:r>
            <a:endParaRPr dirty="0"/>
          </a:p>
        </p:txBody>
      </p:sp>
      <p:pic>
        <p:nvPicPr>
          <p:cNvPr id="136" name="Luminis_white.png"/>
          <p:cNvPicPr>
            <a:picLocks noChangeAspect="1"/>
          </p:cNvPicPr>
          <p:nvPr/>
        </p:nvPicPr>
        <p:blipFill>
          <a:blip r:embed="rId3">
            <a:extLst/>
          </a:blip>
          <a:stretch>
            <a:fillRect/>
          </a:stretch>
        </p:blipFill>
        <p:spPr>
          <a:xfrm>
            <a:off x="20654909" y="12136343"/>
            <a:ext cx="3292443" cy="1160289"/>
          </a:xfrm>
          <a:prstGeom prst="rect">
            <a:avLst/>
          </a:prstGeom>
          <a:ln w="12700">
            <a:miter lim="400000"/>
          </a:ln>
        </p:spPr>
      </p:pic>
      <p:sp>
        <p:nvSpPr>
          <p:cNvPr id="137" name="Shape 137"/>
          <p:cNvSpPr>
            <a:spLocks noGrp="1"/>
          </p:cNvSpPr>
          <p:nvPr>
            <p:ph type="body" idx="1"/>
          </p:nvPr>
        </p:nvSpPr>
        <p:spPr>
          <a:xfrm>
            <a:off x="1353343" y="3429396"/>
            <a:ext cx="10808177" cy="6946637"/>
          </a:xfrm>
          <a:prstGeom prst="rect">
            <a:avLst/>
          </a:prstGeom>
        </p:spPr>
        <p:txBody>
          <a:bodyPr/>
          <a:lstStyle/>
          <a:p>
            <a:pPr>
              <a:lnSpc>
                <a:spcPct val="133000"/>
              </a:lnSpc>
              <a:spcBef>
                <a:spcPts val="0"/>
              </a:spcBef>
              <a:tabLst>
                <a:tab pos="520700" algn="l"/>
                <a:tab pos="1066800" algn="l"/>
                <a:tab pos="1612900" algn="l"/>
                <a:tab pos="2159000" algn="l"/>
                <a:tab pos="2717800" algn="l"/>
                <a:tab pos="3263900" algn="l"/>
                <a:tab pos="3810000" algn="l"/>
              </a:tabLst>
              <a:defRPr sz="5000" b="1"/>
            </a:pPr>
            <a:r>
              <a:rPr lang="nl-NL" dirty="0"/>
              <a:t>Steef Burghouts</a:t>
            </a:r>
            <a:endParaRPr dirty="0"/>
          </a:p>
          <a:p>
            <a:pPr marL="508000" indent="-508000">
              <a:lnSpc>
                <a:spcPct val="133000"/>
              </a:lnSpc>
              <a:spcBef>
                <a:spcPts val="0"/>
              </a:spcBef>
              <a:buSzPct val="100000"/>
              <a:buChar char="•"/>
              <a:tabLst>
                <a:tab pos="520700" algn="l"/>
                <a:tab pos="1066800" algn="l"/>
                <a:tab pos="1612900" algn="l"/>
                <a:tab pos="2159000" algn="l"/>
                <a:tab pos="2717800" algn="l"/>
                <a:tab pos="3263900" algn="l"/>
                <a:tab pos="3810000" algn="l"/>
              </a:tabLst>
              <a:defRPr sz="4200"/>
            </a:pPr>
            <a:r>
              <a:rPr sz="4800" dirty="0"/>
              <a:t>Software engineer at Luminis Arnhem</a:t>
            </a:r>
          </a:p>
          <a:p>
            <a:pPr marL="508000" indent="-508000">
              <a:lnSpc>
                <a:spcPct val="133000"/>
              </a:lnSpc>
              <a:spcBef>
                <a:spcPts val="0"/>
              </a:spcBef>
              <a:buSzPct val="100000"/>
              <a:buChar char="•"/>
              <a:tabLst>
                <a:tab pos="520700" algn="l"/>
                <a:tab pos="1066800" algn="l"/>
                <a:tab pos="1612900" algn="l"/>
                <a:tab pos="2159000" algn="l"/>
                <a:tab pos="2717800" algn="l"/>
                <a:tab pos="3263900" algn="l"/>
                <a:tab pos="3810000" algn="l"/>
              </a:tabLst>
              <a:defRPr sz="4200"/>
            </a:pPr>
            <a:r>
              <a:rPr lang="en-GB" sz="4800" dirty="0"/>
              <a:t>Java</a:t>
            </a:r>
          </a:p>
          <a:p>
            <a:pPr marL="508000" indent="-508000">
              <a:lnSpc>
                <a:spcPct val="133000"/>
              </a:lnSpc>
              <a:spcBef>
                <a:spcPts val="0"/>
              </a:spcBef>
              <a:buSzPct val="100000"/>
              <a:buChar char="•"/>
              <a:tabLst>
                <a:tab pos="520700" algn="l"/>
                <a:tab pos="1066800" algn="l"/>
                <a:tab pos="1612900" algn="l"/>
                <a:tab pos="2159000" algn="l"/>
                <a:tab pos="2717800" algn="l"/>
                <a:tab pos="3263900" algn="l"/>
                <a:tab pos="3810000" algn="l"/>
              </a:tabLst>
              <a:defRPr sz="4200"/>
            </a:pPr>
            <a:r>
              <a:rPr lang="en-GB" sz="4800" dirty="0"/>
              <a:t>Front-end</a:t>
            </a:r>
          </a:p>
          <a:p>
            <a:pPr marL="508000" indent="-508000">
              <a:lnSpc>
                <a:spcPct val="133000"/>
              </a:lnSpc>
              <a:spcBef>
                <a:spcPts val="0"/>
              </a:spcBef>
              <a:buSzPct val="100000"/>
              <a:buChar char="•"/>
              <a:tabLst>
                <a:tab pos="520700" algn="l"/>
                <a:tab pos="1066800" algn="l"/>
                <a:tab pos="1612900" algn="l"/>
                <a:tab pos="2159000" algn="l"/>
                <a:tab pos="2717800" algn="l"/>
                <a:tab pos="3263900" algn="l"/>
                <a:tab pos="3810000" algn="l"/>
              </a:tabLst>
              <a:defRPr sz="4200"/>
            </a:pP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94166" y="665830"/>
            <a:ext cx="5548781" cy="5548781"/>
          </a:xfrm>
          <a:prstGeom prst="rect">
            <a:avLst/>
          </a:prstGeom>
        </p:spPr>
      </p:pic>
      <p:sp>
        <p:nvSpPr>
          <p:cNvPr id="2" name="Slide Number Placeholder 1"/>
          <p:cNvSpPr>
            <a:spLocks/>
          </p:cNvSpPr>
          <p:nvPr/>
        </p:nvSpPr>
        <p:spPr>
          <a:xfrm>
            <a:off x="11941968" y="13108781"/>
            <a:ext cx="482204" cy="488504"/>
          </a:xfrm>
          <a:prstGeom prst="rect">
            <a:avLst/>
          </a:prstGeom>
        </p:spPr>
        <p:txBody>
          <a:bodyPr/>
          <a:lstStyle/>
          <a:p>
            <a:fld id="{86CB4B4D-7CA3-9044-876B-883B54F8677D}" type="slidenum">
              <a:rPr lang="nl-NL" smtClean="0"/>
              <a:t>3</a:t>
            </a:fld>
            <a:endParaRPr lang="nl-NL"/>
          </a:p>
        </p:txBody>
      </p:sp>
    </p:spTree>
    <p:extLst>
      <p:ext uri="{BB962C8B-B14F-4D97-AF65-F5344CB8AC3E}">
        <p14:creationId xmlns:p14="http://schemas.microsoft.com/office/powerpoint/2010/main" val="1546434760"/>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Build process</a:t>
            </a:r>
            <a:br>
              <a:rPr lang="en-GB" altLang="nl-NL" dirty="0"/>
            </a:br>
            <a:r>
              <a:rPr lang="en-GB" altLang="nl-NL" sz="4800" dirty="0"/>
              <a:t>Why would we want a build process</a:t>
            </a:r>
            <a:endParaRPr lang="en-GB" sz="4800" dirty="0"/>
          </a:p>
        </p:txBody>
      </p:sp>
      <p:sp>
        <p:nvSpPr>
          <p:cNvPr id="3" name="Rectangle 2"/>
          <p:cNvSpPr/>
          <p:nvPr/>
        </p:nvSpPr>
        <p:spPr>
          <a:xfrm>
            <a:off x="2679610" y="4252438"/>
            <a:ext cx="12192000" cy="3933384"/>
          </a:xfrm>
          <a:prstGeom prst="rect">
            <a:avLst/>
          </a:prstGeom>
        </p:spPr>
        <p:txBody>
          <a:bodyPr>
            <a:spAutoFit/>
          </a:bodyPr>
          <a:lstStyle/>
          <a:p>
            <a:pPr marL="457200" indent="-457200">
              <a:buFont typeface="Arial" panose="020B0604020202020204" pitchFamily="34" charset="0"/>
              <a:buChar char="•"/>
            </a:pPr>
            <a:r>
              <a:rPr lang="nl-NL" sz="4800" dirty="0" err="1"/>
              <a:t>Reducing</a:t>
            </a:r>
            <a:r>
              <a:rPr lang="nl-NL" sz="4800" dirty="0"/>
              <a:t> </a:t>
            </a:r>
            <a:r>
              <a:rPr lang="nl-NL" sz="4800" dirty="0" err="1"/>
              <a:t>repetitiveness</a:t>
            </a:r>
            <a:endParaRPr lang="nl-NL" sz="6600" dirty="0"/>
          </a:p>
          <a:p>
            <a:pPr marL="457200" indent="-457200">
              <a:buFont typeface="Arial" panose="020B0604020202020204" pitchFamily="34" charset="0"/>
              <a:buChar char="•"/>
            </a:pPr>
            <a:r>
              <a:rPr lang="nl-NL" sz="4800" dirty="0" err="1"/>
              <a:t>Compile</a:t>
            </a:r>
            <a:endParaRPr lang="nl-NL" sz="6600" dirty="0"/>
          </a:p>
          <a:p>
            <a:pPr marL="457200" indent="-457200">
              <a:buFont typeface="Arial" panose="020B0604020202020204" pitchFamily="34" charset="0"/>
              <a:buChar char="•"/>
            </a:pPr>
            <a:r>
              <a:rPr lang="nl-NL" sz="4800" dirty="0"/>
              <a:t>Optimizing </a:t>
            </a:r>
            <a:r>
              <a:rPr lang="nl-NL" sz="4800" dirty="0" err="1"/>
              <a:t>for</a:t>
            </a:r>
            <a:r>
              <a:rPr lang="nl-NL" sz="4800" dirty="0"/>
              <a:t> </a:t>
            </a:r>
            <a:r>
              <a:rPr lang="nl-NL" sz="4800" dirty="0" err="1"/>
              <a:t>production</a:t>
            </a:r>
            <a:endParaRPr lang="nl-NL" sz="6600" dirty="0"/>
          </a:p>
          <a:p>
            <a:pPr marL="457200" indent="-457200">
              <a:buFont typeface="Arial" panose="020B0604020202020204" pitchFamily="34" charset="0"/>
              <a:buChar char="•"/>
            </a:pPr>
            <a:r>
              <a:rPr lang="en-GB" sz="4800" dirty="0" err="1"/>
              <a:t>Analyze</a:t>
            </a:r>
            <a:endParaRPr lang="nl-NL" sz="6600" dirty="0"/>
          </a:p>
        </p:txBody>
      </p:sp>
    </p:spTree>
    <p:extLst>
      <p:ext uri="{BB962C8B-B14F-4D97-AF65-F5344CB8AC3E}">
        <p14:creationId xmlns:p14="http://schemas.microsoft.com/office/powerpoint/2010/main" val="221168047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Build process</a:t>
            </a:r>
            <a:br>
              <a:rPr lang="en-GB" altLang="nl-NL" dirty="0"/>
            </a:br>
            <a:r>
              <a:rPr lang="en-GB" altLang="nl-NL" sz="4800" dirty="0"/>
              <a:t>Why would we want a build process</a:t>
            </a:r>
            <a:endParaRPr lang="en-GB" sz="4400" dirty="0"/>
          </a:p>
        </p:txBody>
      </p:sp>
      <p:sp>
        <p:nvSpPr>
          <p:cNvPr id="3" name="Rectangle 2"/>
          <p:cNvSpPr/>
          <p:nvPr/>
        </p:nvSpPr>
        <p:spPr>
          <a:xfrm>
            <a:off x="2679610" y="4021037"/>
            <a:ext cx="12192000" cy="8734699"/>
          </a:xfrm>
          <a:prstGeom prst="rect">
            <a:avLst/>
          </a:prstGeom>
        </p:spPr>
        <p:txBody>
          <a:bodyPr>
            <a:spAutoFit/>
          </a:bodyPr>
          <a:lstStyle/>
          <a:p>
            <a:pPr marL="457200" indent="-457200">
              <a:buFont typeface="Arial" panose="020B0604020202020204" pitchFamily="34" charset="0"/>
              <a:buChar char="•"/>
            </a:pPr>
            <a:r>
              <a:rPr lang="en-GB" sz="4800" dirty="0"/>
              <a:t>Organize your files</a:t>
            </a:r>
            <a:endParaRPr lang="nl-NL" sz="4800" dirty="0"/>
          </a:p>
          <a:p>
            <a:pPr marL="457200" indent="-457200">
              <a:buFont typeface="Arial" panose="020B0604020202020204" pitchFamily="34" charset="0"/>
              <a:buChar char="•"/>
            </a:pPr>
            <a:r>
              <a:rPr lang="nl-NL" sz="4800" dirty="0" err="1"/>
              <a:t>Minify</a:t>
            </a:r>
            <a:endParaRPr lang="nl-NL" sz="4800" dirty="0"/>
          </a:p>
          <a:p>
            <a:pPr marL="457200" indent="-457200">
              <a:buFont typeface="Arial" panose="020B0604020202020204" pitchFamily="34" charset="0"/>
              <a:buChar char="•"/>
            </a:pPr>
            <a:r>
              <a:rPr lang="nl-NL" sz="4800" dirty="0" err="1"/>
              <a:t>Concat</a:t>
            </a:r>
            <a:endParaRPr lang="nl-NL" sz="4800" dirty="0"/>
          </a:p>
          <a:p>
            <a:pPr marL="457200" indent="-457200">
              <a:buFont typeface="Arial" panose="020B0604020202020204" pitchFamily="34" charset="0"/>
              <a:buChar char="•"/>
            </a:pPr>
            <a:r>
              <a:rPr lang="nl-NL" sz="4800" dirty="0"/>
              <a:t>Debug Typescript </a:t>
            </a:r>
            <a:r>
              <a:rPr lang="nl-NL" sz="4800" dirty="0" err="1"/>
              <a:t>Sourcemaps</a:t>
            </a:r>
            <a:endParaRPr lang="nl-NL" sz="4800" dirty="0"/>
          </a:p>
          <a:p>
            <a:pPr marL="457200" indent="-457200">
              <a:buFont typeface="Arial" panose="020B0604020202020204" pitchFamily="34" charset="0"/>
              <a:buChar char="•"/>
            </a:pPr>
            <a:r>
              <a:rPr lang="nl-NL" sz="4800" dirty="0"/>
              <a:t>Running Tests</a:t>
            </a:r>
          </a:p>
          <a:p>
            <a:pPr marL="457200" indent="-457200">
              <a:buFont typeface="Arial" panose="020B0604020202020204" pitchFamily="34" charset="0"/>
              <a:buChar char="•"/>
            </a:pPr>
            <a:r>
              <a:rPr lang="nl-NL" sz="4800" dirty="0"/>
              <a:t>Code </a:t>
            </a:r>
            <a:r>
              <a:rPr lang="nl-NL" sz="4800" dirty="0" err="1"/>
              <a:t>styles</a:t>
            </a:r>
            <a:endParaRPr lang="nl-NL" sz="4800" dirty="0"/>
          </a:p>
          <a:p>
            <a:pPr marL="457200" indent="-457200">
              <a:buFont typeface="Arial" panose="020B0604020202020204" pitchFamily="34" charset="0"/>
              <a:buChar char="•"/>
            </a:pPr>
            <a:r>
              <a:rPr lang="nl-NL" sz="4800" dirty="0" err="1"/>
              <a:t>Reload</a:t>
            </a:r>
            <a:r>
              <a:rPr lang="nl-NL" sz="4800" dirty="0"/>
              <a:t> website on change</a:t>
            </a:r>
            <a:br>
              <a:rPr lang="nl-NL" sz="4800" dirty="0"/>
            </a:br>
            <a:br>
              <a:rPr lang="nl-NL" sz="4800" dirty="0"/>
            </a:br>
            <a:r>
              <a:rPr lang="nl-NL" sz="4800" dirty="0" err="1"/>
              <a:t>And</a:t>
            </a:r>
            <a:r>
              <a:rPr lang="nl-NL" sz="4800" dirty="0"/>
              <a:t> </a:t>
            </a:r>
            <a:r>
              <a:rPr lang="nl-NL" sz="4800" dirty="0" err="1"/>
              <a:t>many</a:t>
            </a:r>
            <a:r>
              <a:rPr lang="nl-NL" sz="4800" dirty="0"/>
              <a:t> </a:t>
            </a:r>
            <a:r>
              <a:rPr lang="nl-NL" sz="4800" dirty="0" err="1"/>
              <a:t>many</a:t>
            </a:r>
            <a:r>
              <a:rPr lang="nl-NL" sz="4800" dirty="0"/>
              <a:t> more</a:t>
            </a:r>
          </a:p>
        </p:txBody>
      </p:sp>
    </p:spTree>
    <p:extLst>
      <p:ext uri="{BB962C8B-B14F-4D97-AF65-F5344CB8AC3E}">
        <p14:creationId xmlns:p14="http://schemas.microsoft.com/office/powerpoint/2010/main" val="363175538"/>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3"/>
          </p:nvPr>
        </p:nvSpPr>
        <p:spPr/>
        <p:txBody>
          <a:bodyPr/>
          <a:lstStyle/>
          <a:p>
            <a:endParaRPr lang="en-US" dirty="0"/>
          </a:p>
        </p:txBody>
      </p:sp>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Build process</a:t>
            </a:r>
            <a:br>
              <a:rPr lang="en-GB" altLang="nl-NL" dirty="0"/>
            </a:br>
            <a:r>
              <a:rPr lang="en-GB" altLang="nl-NL" sz="4400" dirty="0"/>
              <a:t>Grunt vs Gulp	</a:t>
            </a:r>
            <a:endParaRPr lang="en-GB" sz="4400" dirty="0"/>
          </a:p>
        </p:txBody>
      </p:sp>
      <p:sp>
        <p:nvSpPr>
          <p:cNvPr id="2" name="TextBox 1"/>
          <p:cNvSpPr txBox="1"/>
          <p:nvPr/>
        </p:nvSpPr>
        <p:spPr>
          <a:xfrm>
            <a:off x="2736760" y="4196535"/>
            <a:ext cx="15551240" cy="79552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endParaRPr kumimoji="0" lang="nl-NL" sz="3400" b="0" i="0" u="none" strike="noStrike" cap="none" spc="0" normalizeH="0" baseline="0" dirty="0">
              <a:ln>
                <a:noFill/>
              </a:ln>
              <a:solidFill>
                <a:srgbClr val="000000"/>
              </a:solidFill>
              <a:effectLst/>
              <a:uFillTx/>
              <a:latin typeface="+mn-lt"/>
              <a:ea typeface="+mn-ea"/>
              <a:cs typeface="+mn-cs"/>
              <a:sym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665" y="3290309"/>
            <a:ext cx="15089520" cy="9767731"/>
          </a:xfrm>
          <a:prstGeom prst="rect">
            <a:avLst/>
          </a:prstGeom>
        </p:spPr>
      </p:pic>
      <p:graphicFrame>
        <p:nvGraphicFramePr>
          <p:cNvPr id="6" name="Table 7"/>
          <p:cNvGraphicFramePr>
            <a:graphicFrameLocks noGrp="1"/>
          </p:cNvGraphicFramePr>
          <p:nvPr>
            <p:extLst>
              <p:ext uri="{D42A27DB-BD31-4B8C-83A1-F6EECF244321}">
                <p14:modId xmlns:p14="http://schemas.microsoft.com/office/powerpoint/2010/main" val="3558116697"/>
              </p:ext>
            </p:extLst>
          </p:nvPr>
        </p:nvGraphicFramePr>
        <p:xfrm>
          <a:off x="915054" y="3956199"/>
          <a:ext cx="17372946" cy="4186912"/>
        </p:xfrm>
        <a:graphic>
          <a:graphicData uri="http://schemas.openxmlformats.org/drawingml/2006/table">
            <a:tbl>
              <a:tblPr firstRow="1" bandRow="1">
                <a:tableStyleId>{BC89EF96-8CEA-46FF-86C4-4CE0E7609802}</a:tableStyleId>
              </a:tblPr>
              <a:tblGrid>
                <a:gridCol w="2901572">
                  <a:extLst>
                    <a:ext uri="{9D8B030D-6E8A-4147-A177-3AD203B41FA5}">
                      <a16:colId xmlns:a16="http://schemas.microsoft.com/office/drawing/2014/main" val="1300730742"/>
                    </a:ext>
                  </a:extLst>
                </a:gridCol>
                <a:gridCol w="7271776">
                  <a:extLst>
                    <a:ext uri="{9D8B030D-6E8A-4147-A177-3AD203B41FA5}">
                      <a16:colId xmlns:a16="http://schemas.microsoft.com/office/drawing/2014/main" val="1192332274"/>
                    </a:ext>
                  </a:extLst>
                </a:gridCol>
                <a:gridCol w="7199598">
                  <a:extLst>
                    <a:ext uri="{9D8B030D-6E8A-4147-A177-3AD203B41FA5}">
                      <a16:colId xmlns:a16="http://schemas.microsoft.com/office/drawing/2014/main" val="2237689672"/>
                    </a:ext>
                  </a:extLst>
                </a:gridCol>
              </a:tblGrid>
              <a:tr h="1010099">
                <a:tc>
                  <a:txBody>
                    <a:bodyPr/>
                    <a:lstStyle/>
                    <a:p>
                      <a:endParaRPr lang="nl-NL" sz="4800" dirty="0"/>
                    </a:p>
                  </a:txBody>
                  <a:tcPr marL="95754" marR="95754" marT="47876" marB="47876"/>
                </a:tc>
                <a:tc>
                  <a:txBody>
                    <a:bodyPr/>
                    <a:lstStyle/>
                    <a:p>
                      <a:r>
                        <a:rPr lang="nl-NL" sz="4800" dirty="0"/>
                        <a:t>Grunt</a:t>
                      </a:r>
                    </a:p>
                  </a:txBody>
                  <a:tcPr marL="95754" marR="95754" marT="47876" marB="47876"/>
                </a:tc>
                <a:tc>
                  <a:txBody>
                    <a:bodyPr/>
                    <a:lstStyle/>
                    <a:p>
                      <a:r>
                        <a:rPr lang="nl-NL" sz="4800" dirty="0"/>
                        <a:t>Gulp</a:t>
                      </a:r>
                    </a:p>
                  </a:txBody>
                  <a:tcPr marL="95754" marR="95754" marT="47876" marB="47876"/>
                </a:tc>
                <a:extLst>
                  <a:ext uri="{0D108BD9-81ED-4DB2-BD59-A6C34878D82A}">
                    <a16:rowId xmlns:a16="http://schemas.microsoft.com/office/drawing/2014/main" val="2549566733"/>
                  </a:ext>
                </a:extLst>
              </a:tr>
              <a:tr h="1010099">
                <a:tc>
                  <a:txBody>
                    <a:bodyPr/>
                    <a:lstStyle/>
                    <a:p>
                      <a:r>
                        <a:rPr lang="nl-NL" sz="4800" dirty="0"/>
                        <a:t>Plugins</a:t>
                      </a:r>
                    </a:p>
                  </a:txBody>
                  <a:tcPr marL="95754" marR="95754" marT="47876" marB="47876"/>
                </a:tc>
                <a:tc>
                  <a:txBody>
                    <a:bodyPr/>
                    <a:lstStyle/>
                    <a:p>
                      <a:r>
                        <a:rPr lang="nl-NL" sz="4800" dirty="0"/>
                        <a:t>5500 results for </a:t>
                      </a:r>
                      <a:r>
                        <a:rPr lang="nl-NL" sz="4800" dirty="0">
                          <a:hlinkClick r:id="rId4"/>
                        </a:rPr>
                        <a:t>‘grunt’</a:t>
                      </a:r>
                      <a:r>
                        <a:rPr lang="nl-NL" sz="4800" dirty="0"/>
                        <a:t> </a:t>
                      </a:r>
                    </a:p>
                  </a:txBody>
                  <a:tcPr marL="95754" marR="95754" marT="47876" marB="47876"/>
                </a:tc>
                <a:tc>
                  <a:txBody>
                    <a:bodyPr/>
                    <a:lstStyle/>
                    <a:p>
                      <a:r>
                        <a:rPr lang="nl-NL" sz="4800" dirty="0"/>
                        <a:t>2200 results for </a:t>
                      </a:r>
                      <a:r>
                        <a:rPr lang="nl-NL" sz="4800" dirty="0">
                          <a:hlinkClick r:id="rId5"/>
                        </a:rPr>
                        <a:t>‘gulp’</a:t>
                      </a:r>
                      <a:r>
                        <a:rPr lang="nl-NL" sz="4800" dirty="0"/>
                        <a:t> </a:t>
                      </a:r>
                    </a:p>
                  </a:txBody>
                  <a:tcPr marL="95754" marR="95754" marT="47876" marB="47876"/>
                </a:tc>
                <a:extLst>
                  <a:ext uri="{0D108BD9-81ED-4DB2-BD59-A6C34878D82A}">
                    <a16:rowId xmlns:a16="http://schemas.microsoft.com/office/drawing/2014/main" val="2213121336"/>
                  </a:ext>
                </a:extLst>
              </a:tr>
              <a:tr h="1010099">
                <a:tc>
                  <a:txBody>
                    <a:bodyPr/>
                    <a:lstStyle/>
                    <a:p>
                      <a:r>
                        <a:rPr lang="en-GB" sz="4800" dirty="0"/>
                        <a:t>Method</a:t>
                      </a:r>
                      <a:endParaRPr lang="nl-NL" sz="4800" dirty="0"/>
                    </a:p>
                  </a:txBody>
                  <a:tcPr marL="95754" marR="95754" marT="47876" marB="47876"/>
                </a:tc>
                <a:tc>
                  <a:txBody>
                    <a:bodyPr/>
                    <a:lstStyle/>
                    <a:p>
                      <a:r>
                        <a:rPr lang="nl-NL" sz="4800" dirty="0"/>
                        <a:t>File copy</a:t>
                      </a:r>
                    </a:p>
                  </a:txBody>
                  <a:tcPr marL="95754" marR="95754" marT="47876" marB="47876"/>
                </a:tc>
                <a:tc>
                  <a:txBody>
                    <a:bodyPr/>
                    <a:lstStyle/>
                    <a:p>
                      <a:r>
                        <a:rPr lang="nl-NL" sz="4800" dirty="0"/>
                        <a:t>Stream</a:t>
                      </a:r>
                    </a:p>
                  </a:txBody>
                  <a:tcPr marL="95754" marR="95754" marT="47876" marB="47876"/>
                </a:tc>
                <a:extLst>
                  <a:ext uri="{0D108BD9-81ED-4DB2-BD59-A6C34878D82A}">
                    <a16:rowId xmlns:a16="http://schemas.microsoft.com/office/drawing/2014/main" val="1621000588"/>
                  </a:ext>
                </a:extLst>
              </a:tr>
              <a:tr h="1010099">
                <a:tc>
                  <a:txBody>
                    <a:bodyPr/>
                    <a:lstStyle/>
                    <a:p>
                      <a:endParaRPr lang="nl-NL" sz="4800" dirty="0"/>
                    </a:p>
                  </a:txBody>
                  <a:tcPr marL="95754" marR="95754" marT="47876" marB="47876"/>
                </a:tc>
                <a:tc>
                  <a:txBody>
                    <a:bodyPr/>
                    <a:lstStyle/>
                    <a:p>
                      <a:r>
                        <a:rPr lang="nl-NL" sz="4800" dirty="0"/>
                        <a:t>Configure</a:t>
                      </a:r>
                    </a:p>
                  </a:txBody>
                  <a:tcPr marL="95754" marR="95754" marT="47876" marB="47876"/>
                </a:tc>
                <a:tc>
                  <a:txBody>
                    <a:bodyPr/>
                    <a:lstStyle/>
                    <a:p>
                      <a:r>
                        <a:rPr lang="nl-NL" sz="4800" dirty="0"/>
                        <a:t>Code</a:t>
                      </a:r>
                    </a:p>
                  </a:txBody>
                  <a:tcPr marL="95754" marR="95754" marT="47876" marB="47876"/>
                </a:tc>
                <a:extLst>
                  <a:ext uri="{0D108BD9-81ED-4DB2-BD59-A6C34878D82A}">
                    <a16:rowId xmlns:a16="http://schemas.microsoft.com/office/drawing/2014/main" val="302996849"/>
                  </a:ext>
                </a:extLst>
              </a:tr>
            </a:tbl>
          </a:graphicData>
        </a:graphic>
      </p:graphicFrame>
      <p:pic>
        <p:nvPicPr>
          <p:cNvPr id="3" name="Picture 2"/>
          <p:cNvPicPr>
            <a:picLocks noChangeAspect="1"/>
          </p:cNvPicPr>
          <p:nvPr/>
        </p:nvPicPr>
        <p:blipFill rotWithShape="1">
          <a:blip r:embed="rId6"/>
          <a:srcRect l="17374" t="9548"/>
          <a:stretch/>
        </p:blipFill>
        <p:spPr>
          <a:xfrm>
            <a:off x="960323" y="8193850"/>
            <a:ext cx="12765752" cy="5377993"/>
          </a:xfrm>
          <a:prstGeom prst="rect">
            <a:avLst/>
          </a:prstGeom>
        </p:spPr>
      </p:pic>
      <p:sp>
        <p:nvSpPr>
          <p:cNvPr id="7" name="Slide Number Placeholder 6"/>
          <p:cNvSpPr>
            <a:spLocks/>
          </p:cNvSpPr>
          <p:nvPr/>
        </p:nvSpPr>
        <p:spPr>
          <a:xfrm>
            <a:off x="11941968" y="13108780"/>
            <a:ext cx="627620" cy="607219"/>
          </a:xfrm>
          <a:prstGeom prst="rect">
            <a:avLst/>
          </a:prstGeom>
        </p:spPr>
        <p:txBody>
          <a:bodyPr/>
          <a:lstStyle/>
          <a:p>
            <a:endParaRPr lang="nl-NL" dirty="0"/>
          </a:p>
        </p:txBody>
      </p:sp>
    </p:spTree>
    <p:extLst>
      <p:ext uri="{BB962C8B-B14F-4D97-AF65-F5344CB8AC3E}">
        <p14:creationId xmlns:p14="http://schemas.microsoft.com/office/powerpoint/2010/main" val="20344927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50000" y="50000"/>
                                    </p:animScale>
                                  </p:childTnLst>
                                </p:cTn>
                              </p:par>
                              <p:par>
                                <p:cTn id="7" presetID="36" presetClass="path" presetSubtype="0" accel="50000" decel="50000" fill="hold" nodeType="withEffect">
                                  <p:stCondLst>
                                    <p:cond delay="0"/>
                                  </p:stCondLst>
                                  <p:childTnLst>
                                    <p:animMotion origin="layout" path="M 2.60417E-6 9.25926E-7 L 2.60417E-6 0.125 C 2.60417E-6 0.18102 0.06901 0.25 0.125 0.25 L 0.25 0.25 " pathEditMode="relative" rAng="0" ptsTypes="AAAA">
                                      <p:cBhvr>
                                        <p:cTn id="8" dur="2000" fill="hold"/>
                                        <p:tgtEl>
                                          <p:spTgt spid="5"/>
                                        </p:tgtEl>
                                        <p:attrNameLst>
                                          <p:attrName>ppt_x</p:attrName>
                                          <p:attrName>ppt_y</p:attrName>
                                        </p:attrNameLst>
                                      </p:cBhvr>
                                      <p:rCtr x="12500" y="12500"/>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2381130"/>
          </a:xfrm>
          <a:prstGeom prst="rect">
            <a:avLst/>
          </a:prstGeom>
        </p:spPr>
        <p:txBody>
          <a:bodyPr/>
          <a:lstStyle/>
          <a:p>
            <a:pPr hangingPunct="1"/>
            <a:r>
              <a:rPr lang="en-GB" altLang="nl-NL" dirty="0"/>
              <a:t>Build process</a:t>
            </a:r>
            <a:br>
              <a:rPr lang="en-GB" altLang="nl-NL" dirty="0"/>
            </a:br>
            <a:r>
              <a:rPr lang="en-GB" altLang="nl-NL" sz="4800" dirty="0"/>
              <a:t>Gulp</a:t>
            </a:r>
            <a:endParaRPr lang="en-GB" sz="4400" dirty="0"/>
          </a:p>
        </p:txBody>
      </p:sp>
      <p:sp>
        <p:nvSpPr>
          <p:cNvPr id="3" name="Rectangle 2"/>
          <p:cNvSpPr/>
          <p:nvPr/>
        </p:nvSpPr>
        <p:spPr>
          <a:xfrm>
            <a:off x="11114836" y="4053016"/>
            <a:ext cx="12192000" cy="6714210"/>
          </a:xfrm>
          <a:prstGeom prst="rect">
            <a:avLst/>
          </a:prstGeom>
        </p:spPr>
        <p:txBody>
          <a:bodyPr>
            <a:spAutoFit/>
          </a:bodyPr>
          <a:lstStyle/>
          <a:p>
            <a:pPr marL="857250" indent="-857250">
              <a:buFont typeface="Arial" panose="020B0604020202020204" pitchFamily="34" charset="0"/>
              <a:buChar char="•"/>
            </a:pPr>
            <a:r>
              <a:rPr lang="en-GB" altLang="zh-CN" sz="4800" dirty="0"/>
              <a:t>g</a:t>
            </a:r>
            <a:r>
              <a:rPr lang="nl-NL" altLang="zh-CN" sz="4800" dirty="0"/>
              <a:t>ulpfile.js </a:t>
            </a:r>
            <a:r>
              <a:rPr lang="en-GB" altLang="zh-CN" sz="4800" dirty="0"/>
              <a:t>i</a:t>
            </a:r>
            <a:r>
              <a:rPr lang="en-GB" sz="4800" dirty="0"/>
              <a:t>n de project root</a:t>
            </a:r>
          </a:p>
          <a:p>
            <a:pPr marL="857250" indent="-857250">
              <a:buFont typeface="Arial" panose="020B0604020202020204" pitchFamily="34" charset="0"/>
              <a:buChar char="•"/>
            </a:pPr>
            <a:endParaRPr lang="en-GB" sz="4800" dirty="0"/>
          </a:p>
          <a:p>
            <a:pPr marL="857250" indent="-857250">
              <a:buFont typeface="Arial" panose="020B0604020202020204" pitchFamily="34" charset="0"/>
              <a:buChar char="•"/>
            </a:pPr>
            <a:r>
              <a:rPr lang="en-GB" sz="4800" dirty="0"/>
              <a:t>Task</a:t>
            </a:r>
          </a:p>
          <a:p>
            <a:pPr marL="857250" indent="-857250">
              <a:buFont typeface="Arial" panose="020B0604020202020204" pitchFamily="34" charset="0"/>
              <a:buChar char="•"/>
            </a:pPr>
            <a:r>
              <a:rPr lang="en-GB" sz="4800" dirty="0" err="1"/>
              <a:t>Src</a:t>
            </a:r>
            <a:endParaRPr lang="en-GB" sz="4800" dirty="0"/>
          </a:p>
          <a:p>
            <a:pPr marL="857250" indent="-857250">
              <a:buFont typeface="Arial" panose="020B0604020202020204" pitchFamily="34" charset="0"/>
              <a:buChar char="•"/>
            </a:pPr>
            <a:r>
              <a:rPr lang="en-GB" sz="4800" dirty="0"/>
              <a:t>Pipe</a:t>
            </a:r>
          </a:p>
          <a:p>
            <a:pPr marL="857250" indent="-857250">
              <a:buFont typeface="Arial" panose="020B0604020202020204" pitchFamily="34" charset="0"/>
              <a:buChar char="•"/>
            </a:pPr>
            <a:r>
              <a:rPr lang="en-GB" sz="4800" dirty="0" err="1"/>
              <a:t>Dest</a:t>
            </a:r>
            <a:endParaRPr lang="en-GB" sz="4800" dirty="0"/>
          </a:p>
          <a:p>
            <a:pPr marL="857250" indent="-857250">
              <a:buFont typeface="Arial" panose="020B0604020202020204" pitchFamily="34" charset="0"/>
              <a:buChar char="•"/>
            </a:pPr>
            <a:r>
              <a:rPr lang="en-GB" sz="4800" dirty="0"/>
              <a:t>Watch</a:t>
            </a:r>
            <a:endParaRPr lang="nl-NL" sz="4800" dirty="0"/>
          </a:p>
        </p:txBody>
      </p:sp>
      <p:sp>
        <p:nvSpPr>
          <p:cNvPr id="4" name="TextBox 3"/>
          <p:cNvSpPr txBox="1"/>
          <p:nvPr/>
        </p:nvSpPr>
        <p:spPr>
          <a:xfrm>
            <a:off x="2679610" y="4053016"/>
            <a:ext cx="7959558" cy="1104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r>
              <a:rPr lang="en-GB" sz="4800" dirty="0"/>
              <a:t>1 file</a:t>
            </a:r>
          </a:p>
        </p:txBody>
      </p:sp>
      <p:sp>
        <p:nvSpPr>
          <p:cNvPr id="2" name="TextBox 1"/>
          <p:cNvSpPr txBox="1"/>
          <p:nvPr/>
        </p:nvSpPr>
        <p:spPr>
          <a:xfrm>
            <a:off x="2679609" y="7470295"/>
            <a:ext cx="6352095" cy="2064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B" sz="4800" dirty="0"/>
              <a:t>Runs in </a:t>
            </a:r>
            <a:r>
              <a:rPr lang="en-GB" sz="4800" dirty="0" err="1"/>
              <a:t>Nodejs</a:t>
            </a:r>
            <a:endParaRPr lang="en-GB" sz="4800" dirty="0"/>
          </a:p>
          <a:p>
            <a:r>
              <a:rPr lang="en-GB" sz="4800" dirty="0"/>
              <a:t>Installed using NPM</a:t>
            </a:r>
          </a:p>
        </p:txBody>
      </p:sp>
      <p:sp>
        <p:nvSpPr>
          <p:cNvPr id="5" name="TextBox 4"/>
          <p:cNvSpPr txBox="1"/>
          <p:nvPr/>
        </p:nvSpPr>
        <p:spPr>
          <a:xfrm>
            <a:off x="2679609" y="5685577"/>
            <a:ext cx="5983704" cy="17847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GB" sz="4800" dirty="0"/>
              <a:t>5 functions</a:t>
            </a:r>
          </a:p>
          <a:p>
            <a:pPr marL="0" marR="0" indent="0" algn="l" defTabSz="584200" rtl="0" fontAlgn="auto" latinLnBrk="0" hangingPunct="0">
              <a:lnSpc>
                <a:spcPct val="130000"/>
              </a:lnSpc>
              <a:spcBef>
                <a:spcPts val="0"/>
              </a:spcBef>
              <a:spcAft>
                <a:spcPts val="0"/>
              </a:spcAft>
              <a:buClrTx/>
              <a:buSzTx/>
              <a:buFontTx/>
              <a:buNone/>
              <a:tabLst>
                <a:tab pos="1371600" algn="l"/>
              </a:tabLst>
            </a:pPr>
            <a:endParaRPr kumimoji="0" lang="nl-NL" sz="34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41811729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3"/>
          </p:nvPr>
        </p:nvSpPr>
        <p:spPr/>
        <p:txBody>
          <a:bodyPr/>
          <a:lstStyle/>
          <a:p>
            <a:endParaRPr lang="en-US" dirty="0"/>
          </a:p>
        </p:txBody>
      </p:sp>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Build process</a:t>
            </a:r>
            <a:br>
              <a:rPr lang="en-GB" altLang="nl-NL" dirty="0"/>
            </a:br>
            <a:r>
              <a:rPr lang="en-GB" altLang="nl-NL" sz="4800" dirty="0"/>
              <a:t>Gulp - Task</a:t>
            </a:r>
            <a:endParaRPr lang="en-GB" sz="4400" dirty="0"/>
          </a:p>
        </p:txBody>
      </p:sp>
      <p:sp>
        <p:nvSpPr>
          <p:cNvPr id="3" name="Rectangle 1"/>
          <p:cNvSpPr>
            <a:spLocks noChangeArrowheads="1"/>
          </p:cNvSpPr>
          <p:nvPr/>
        </p:nvSpPr>
        <p:spPr bwMode="auto">
          <a:xfrm>
            <a:off x="2723634" y="4345538"/>
            <a:ext cx="12439298" cy="3779758"/>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8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8000"/>
                </a:solidFill>
                <a:effectLst/>
                <a:latin typeface="Consolas" panose="020B0609020204030204" pitchFamily="49" charset="0"/>
              </a:rPr>
              <a:t>* </a:t>
            </a:r>
            <a:r>
              <a:rPr lang="nl-NL" altLang="nl-NL" sz="3600" dirty="0">
                <a:solidFill>
                  <a:srgbClr val="008000"/>
                </a:solidFill>
                <a:latin typeface="Consolas" panose="020B0609020204030204" pitchFamily="49" charset="0"/>
              </a:rPr>
              <a:t>Copy </a:t>
            </a:r>
            <a:r>
              <a:rPr kumimoji="0" lang="nl-NL" altLang="nl-NL" sz="3600" b="0" i="0" u="none" strike="noStrike" cap="none" normalizeH="0" baseline="0" dirty="0" err="1">
                <a:ln>
                  <a:noFill/>
                </a:ln>
                <a:solidFill>
                  <a:srgbClr val="008000"/>
                </a:solidFill>
                <a:effectLst/>
                <a:latin typeface="Consolas" panose="020B0609020204030204" pitchFamily="49" charset="0"/>
              </a:rPr>
              <a:t>and</a:t>
            </a:r>
            <a:r>
              <a:rPr kumimoji="0" lang="nl-NL" altLang="nl-NL" sz="3600" b="0" i="0" u="none" strike="noStrike" cap="none" normalizeH="0" baseline="0" dirty="0">
                <a:ln>
                  <a:noFill/>
                </a:ln>
                <a:solidFill>
                  <a:srgbClr val="008000"/>
                </a:solidFill>
                <a:effectLst/>
                <a:latin typeface="Consolas" panose="020B0609020204030204" pitchFamily="49" charset="0"/>
              </a:rPr>
              <a:t> </a:t>
            </a:r>
            <a:r>
              <a:rPr lang="nl-NL" altLang="nl-NL" sz="3600" dirty="0" err="1">
                <a:solidFill>
                  <a:srgbClr val="008000"/>
                </a:solidFill>
                <a:latin typeface="Consolas" panose="020B0609020204030204" pitchFamily="49" charset="0"/>
              </a:rPr>
              <a:t>concat</a:t>
            </a:r>
            <a:r>
              <a:rPr lang="nl-NL" altLang="nl-NL" sz="3600" dirty="0">
                <a:solidFill>
                  <a:srgbClr val="008000"/>
                </a:solidFill>
                <a:latin typeface="Consolas" panose="020B0609020204030204" pitchFamily="49" charset="0"/>
              </a:rPr>
              <a:t> </a:t>
            </a:r>
            <a:r>
              <a:rPr lang="nl-NL" altLang="nl-NL" sz="3600" dirty="0" err="1">
                <a:solidFill>
                  <a:srgbClr val="008000"/>
                </a:solidFill>
                <a:latin typeface="Consolas" panose="020B0609020204030204" pitchFamily="49" charset="0"/>
              </a:rPr>
              <a:t>libraries</a:t>
            </a:r>
            <a:r>
              <a:rPr kumimoji="0" lang="nl-NL" altLang="nl-NL" sz="3600" b="0" i="0" u="none" strike="noStrike" cap="none" normalizeH="0" baseline="0" dirty="0">
                <a:ln>
                  <a:noFill/>
                </a:ln>
                <a:solidFill>
                  <a:srgbClr val="008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8000"/>
                </a:solidFill>
                <a:effectLst/>
                <a:latin typeface="Consolas" panose="020B0609020204030204" pitchFamily="49" charset="0"/>
              </a:rPr>
              <a:t>* @return {Stream}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8000"/>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br>
              <a:rPr kumimoji="0" lang="nl-NL" altLang="nl-NL" sz="3600" b="0" i="0" u="none" strike="noStrike" cap="none" normalizeH="0" baseline="0" dirty="0">
                <a:ln>
                  <a:noFill/>
                </a:ln>
                <a:solidFill>
                  <a:srgbClr val="000000"/>
                </a:solidFill>
                <a:effectLst/>
                <a:latin typeface="Consolas" panose="020B0609020204030204" pitchFamily="49" charset="0"/>
              </a:rPr>
            </a:br>
            <a:r>
              <a:rPr kumimoji="0" lang="nl-NL" altLang="nl-NL" sz="3600" b="0" i="0" u="none" strike="noStrike" cap="none" normalizeH="0" baseline="0" dirty="0" err="1">
                <a:ln>
                  <a:noFill/>
                </a:ln>
                <a:solidFill>
                  <a:srgbClr val="000000"/>
                </a:solidFill>
                <a:effectLst/>
                <a:latin typeface="Consolas" panose="020B0609020204030204" pitchFamily="49" charset="0"/>
              </a:rPr>
              <a:t>gulp.task</a:t>
            </a:r>
            <a:r>
              <a:rPr kumimoji="0" lang="nl-NL" altLang="nl-NL" sz="3600" b="0" i="0" u="none" strike="noStrike" cap="none" normalizeH="0" baseline="0" dirty="0">
                <a:ln>
                  <a:noFill/>
                </a:ln>
                <a:solidFill>
                  <a:srgbClr val="000000"/>
                </a:solidFill>
                <a:effectLst/>
                <a:latin typeface="Consolas" panose="020B0609020204030204" pitchFamily="49" charset="0"/>
              </a:rPr>
              <a:t>(</a:t>
            </a:r>
            <a:r>
              <a:rPr lang="nl-NL" altLang="nl-NL" sz="3600" b="1" dirty="0">
                <a:solidFill>
                  <a:srgbClr val="A31515"/>
                </a:solidFill>
                <a:latin typeface="Consolas" panose="020B0609020204030204" pitchFamily="49" charset="0"/>
              </a:rPr>
              <a:t>'</a:t>
            </a:r>
            <a:r>
              <a:rPr lang="nl-NL" altLang="nl-NL" sz="3600" b="1" dirty="0" err="1">
                <a:solidFill>
                  <a:srgbClr val="A31515"/>
                </a:solidFill>
                <a:latin typeface="Consolas" panose="020B0609020204030204" pitchFamily="49" charset="0"/>
              </a:rPr>
              <a:t>build-libs</a:t>
            </a:r>
            <a:r>
              <a:rPr kumimoji="0" lang="nl-NL" altLang="nl-NL" sz="3600" b="1"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a:t>
            </a:r>
            <a:r>
              <a:rPr kumimoji="0" lang="nl-NL" altLang="nl-NL" sz="3600" b="0" i="0" u="none" strike="noStrike" cap="none" normalizeH="0" baseline="0" dirty="0">
                <a:ln>
                  <a:noFill/>
                </a:ln>
                <a:solidFill>
                  <a:srgbClr val="A31515"/>
                </a:solidFill>
                <a:effectLst/>
                <a:latin typeface="Consolas" panose="020B0609020204030204" pitchFamily="49" charset="0"/>
              </a:rPr>
              <a:t>'clean'</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FF"/>
                </a:solidFill>
                <a:effectLst/>
                <a:latin typeface="Consolas" panose="020B0609020204030204" pitchFamily="49" charset="0"/>
              </a:rPr>
              <a:t>function</a:t>
            </a:r>
            <a:r>
              <a:rPr kumimoji="0" lang="nl-NL" altLang="nl-NL" sz="3600" b="0" i="0" u="none" strike="noStrike" cap="none" normalizeH="0" baseline="0" dirty="0">
                <a:ln>
                  <a:noFill/>
                </a:ln>
                <a:solidFill>
                  <a:srgbClr val="000000"/>
                </a:solidFill>
                <a:effectLst/>
                <a:latin typeface="Consolas" panose="020B0609020204030204" pitchFamily="49" charset="0"/>
              </a:rPr>
              <a:t> () {</a:t>
            </a:r>
            <a:br>
              <a:rPr kumimoji="0" lang="nl-NL" altLang="nl-NL" sz="3600" b="0" i="0" u="none" strike="noStrike" cap="none" normalizeH="0" baseline="0" dirty="0">
                <a:ln>
                  <a:noFill/>
                </a:ln>
                <a:solidFill>
                  <a:srgbClr val="000000"/>
                </a:solidFill>
                <a:effectLst/>
                <a:latin typeface="Consolas" panose="020B0609020204030204" pitchFamily="49" charset="0"/>
              </a:rPr>
            </a:br>
            <a:r>
              <a:rPr kumimoji="0" lang="nl-NL" altLang="nl-NL" sz="3600" b="0" i="0" u="none" strike="noStrike" cap="none" normalizeH="0" baseline="0" dirty="0">
                <a:ln>
                  <a:noFill/>
                </a:ln>
                <a:solidFill>
                  <a:srgbClr val="000000"/>
                </a:solidFill>
                <a:effectLst/>
                <a:latin typeface="Consolas" panose="020B0609020204030204" pitchFamily="49" charset="0"/>
              </a:rPr>
              <a:t>});</a:t>
            </a:r>
            <a:endParaRPr kumimoji="0" lang="nl-NL" altLang="nl-NL" sz="7200" b="0" i="0" u="none" strike="noStrike" cap="none" normalizeH="0" baseline="0" dirty="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2723634" y="8458900"/>
            <a:ext cx="9372600" cy="619125"/>
          </a:xfrm>
          <a:prstGeom prst="rect">
            <a:avLst/>
          </a:prstGeom>
        </p:spPr>
      </p:pic>
    </p:spTree>
    <p:extLst>
      <p:ext uri="{BB962C8B-B14F-4D97-AF65-F5344CB8AC3E}">
        <p14:creationId xmlns:p14="http://schemas.microsoft.com/office/powerpoint/2010/main" val="142540629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0" y="8420100"/>
            <a:ext cx="9525000" cy="5295900"/>
          </a:xfrm>
          <a:prstGeom prst="rect">
            <a:avLst/>
          </a:prstGeom>
        </p:spPr>
      </p:pic>
      <p:sp>
        <p:nvSpPr>
          <p:cNvPr id="8" name="TextBox 7"/>
          <p:cNvSpPr txBox="1"/>
          <p:nvPr/>
        </p:nvSpPr>
        <p:spPr>
          <a:xfrm>
            <a:off x="2679608" y="7643295"/>
            <a:ext cx="10333005" cy="2733056"/>
          </a:xfrm>
          <a:prstGeom prst="rect">
            <a:avLst/>
          </a:prstGeom>
          <a:noFill/>
        </p:spPr>
        <p:txBody>
          <a:bodyPr wrap="square" rtlCol="0">
            <a:spAutoFit/>
          </a:bodyPr>
          <a:lstStyle/>
          <a:p>
            <a:r>
              <a:rPr lang="en-GB" sz="3600" dirty="0"/>
              <a:t>Glob or array of globs for pattern matching</a:t>
            </a:r>
          </a:p>
          <a:p>
            <a:endParaRPr lang="en-GB" sz="4800" dirty="0"/>
          </a:p>
          <a:p>
            <a:r>
              <a:rPr lang="en-GB" sz="4800" dirty="0"/>
              <a:t>* wildcard</a:t>
            </a:r>
            <a:endParaRPr lang="nl-NL" sz="4800" dirty="0"/>
          </a:p>
        </p:txBody>
      </p:sp>
      <p:sp>
        <p:nvSpPr>
          <p:cNvPr id="9" name="Shape 139"/>
          <p:cNvSpPr txBox="1">
            <a:spLocks/>
          </p:cNvSpPr>
          <p:nvPr/>
        </p:nvSpPr>
        <p:spPr>
          <a:xfrm>
            <a:off x="2679610" y="1671886"/>
            <a:ext cx="16870453" cy="33637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1pPr>
            <a:lvl2pPr marL="0" marR="0" indent="2286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2pPr>
            <a:lvl3pPr marL="0" marR="0" indent="4572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3pPr>
            <a:lvl4pPr marL="0" marR="0" indent="6858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4pPr>
            <a:lvl5pPr marL="0" marR="0" indent="9144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5pPr>
            <a:lvl6pPr marL="0" marR="0" indent="11430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6pPr>
            <a:lvl7pPr marL="0" marR="0" indent="13716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7pPr>
            <a:lvl8pPr marL="0" marR="0" indent="16002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8pPr>
            <a:lvl9pPr marL="0" marR="0" indent="1828800" algn="l" defTabSz="584200" rtl="0" latinLnBrk="0">
              <a:lnSpc>
                <a:spcPct val="100000"/>
              </a:lnSpc>
              <a:spcBef>
                <a:spcPts val="0"/>
              </a:spcBef>
              <a:spcAft>
                <a:spcPts val="0"/>
              </a:spcAft>
              <a:buClrTx/>
              <a:buSzTx/>
              <a:buFontTx/>
              <a:buNone/>
              <a:tabLst/>
              <a:defRPr sz="9400" b="1" i="0" u="none" strike="noStrike" cap="none" spc="0" baseline="0">
                <a:ln>
                  <a:noFill/>
                </a:ln>
                <a:solidFill>
                  <a:srgbClr val="000000"/>
                </a:solidFill>
                <a:uFillTx/>
                <a:latin typeface="+mn-lt"/>
                <a:ea typeface="+mn-ea"/>
                <a:cs typeface="+mn-cs"/>
                <a:sym typeface="Arial"/>
              </a:defRPr>
            </a:lvl9pPr>
          </a:lstStyle>
          <a:p>
            <a:pPr hangingPunct="1"/>
            <a:r>
              <a:rPr lang="en-GB" altLang="nl-NL" dirty="0"/>
              <a:t>Build process</a:t>
            </a:r>
            <a:br>
              <a:rPr lang="en-GB" altLang="nl-NL" dirty="0"/>
            </a:br>
            <a:r>
              <a:rPr lang="en-GB" altLang="nl-NL" sz="4800" dirty="0"/>
              <a:t>Gulp - </a:t>
            </a:r>
            <a:r>
              <a:rPr lang="en-GB" altLang="nl-NL" sz="4800" dirty="0" err="1"/>
              <a:t>Src</a:t>
            </a:r>
            <a:endParaRPr lang="en-GB" sz="4400" dirty="0"/>
          </a:p>
        </p:txBody>
      </p:sp>
      <p:sp>
        <p:nvSpPr>
          <p:cNvPr id="10" name="Rectangle 1"/>
          <p:cNvSpPr>
            <a:spLocks noChangeArrowheads="1"/>
          </p:cNvSpPr>
          <p:nvPr/>
        </p:nvSpPr>
        <p:spPr bwMode="auto">
          <a:xfrm>
            <a:off x="2679609" y="4204056"/>
            <a:ext cx="11657429" cy="4392692"/>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t" anchorCtr="0" compatLnSpc="1">
            <a:prstTxWarp prst="textNoShape">
              <a:avLst/>
            </a:prstTxWarp>
            <a:spAutoFit/>
          </a:bodyPr>
          <a:lstStyle/>
          <a:p>
            <a:pPr lvl="0"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 Copy </a:t>
            </a:r>
            <a:r>
              <a:rPr lang="nl-NL" altLang="nl-NL" sz="3600" dirty="0" err="1">
                <a:solidFill>
                  <a:srgbClr val="008000"/>
                </a:solidFill>
                <a:latin typeface="Consolas" panose="020B0609020204030204" pitchFamily="49" charset="0"/>
              </a:rPr>
              <a:t>and</a:t>
            </a:r>
            <a:r>
              <a:rPr lang="nl-NL" altLang="nl-NL" sz="3600" dirty="0">
                <a:solidFill>
                  <a:srgbClr val="008000"/>
                </a:solidFill>
                <a:latin typeface="Consolas" panose="020B0609020204030204" pitchFamily="49" charset="0"/>
              </a:rPr>
              <a:t> </a:t>
            </a:r>
            <a:r>
              <a:rPr lang="nl-NL" altLang="nl-NL" sz="3600" dirty="0" err="1">
                <a:solidFill>
                  <a:srgbClr val="008000"/>
                </a:solidFill>
                <a:latin typeface="Consolas" panose="020B0609020204030204" pitchFamily="49" charset="0"/>
              </a:rPr>
              <a:t>concat</a:t>
            </a:r>
            <a:r>
              <a:rPr lang="nl-NL" altLang="nl-NL" sz="3600" dirty="0">
                <a:solidFill>
                  <a:srgbClr val="008000"/>
                </a:solidFill>
                <a:latin typeface="Consolas" panose="020B0609020204030204" pitchFamily="49" charset="0"/>
              </a:rPr>
              <a:t> </a:t>
            </a:r>
            <a:r>
              <a:rPr lang="nl-NL" altLang="nl-NL" sz="3600" dirty="0" err="1">
                <a:solidFill>
                  <a:srgbClr val="008000"/>
                </a:solidFill>
                <a:latin typeface="Consolas" panose="020B0609020204030204" pitchFamily="49" charset="0"/>
              </a:rPr>
              <a:t>libraries</a:t>
            </a:r>
            <a:r>
              <a:rPr lang="nl-NL" altLang="nl-NL" sz="36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 @return {Stream}  </a:t>
            </a:r>
          </a:p>
          <a:p>
            <a:pPr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a:t>
            </a:r>
            <a:r>
              <a:rPr lang="nl-NL" altLang="nl-NL" sz="3600" dirty="0">
                <a:solidFill>
                  <a:srgbClr val="000000"/>
                </a:solidFill>
                <a:latin typeface="Consolas" panose="020B0609020204030204" pitchFamily="49" charset="0"/>
              </a:rPr>
              <a:t> </a:t>
            </a:r>
            <a:br>
              <a:rPr lang="nl-NL" altLang="nl-NL" sz="3600" dirty="0">
                <a:solidFill>
                  <a:srgbClr val="000000"/>
                </a:solidFill>
                <a:latin typeface="Consolas" panose="020B0609020204030204" pitchFamily="49" charset="0"/>
              </a:rPr>
            </a:br>
            <a:r>
              <a:rPr lang="nl-NL" altLang="nl-NL" sz="3600" dirty="0" err="1">
                <a:solidFill>
                  <a:srgbClr val="000000"/>
                </a:solidFill>
                <a:latin typeface="Consolas" panose="020B0609020204030204" pitchFamily="49" charset="0"/>
              </a:rPr>
              <a:t>gulp.task</a:t>
            </a:r>
            <a:r>
              <a:rPr lang="nl-NL" altLang="nl-NL" sz="3600" dirty="0">
                <a:solidFill>
                  <a:srgbClr val="000000"/>
                </a:solidFill>
                <a:latin typeface="Consolas" panose="020B0609020204030204" pitchFamily="49" charset="0"/>
              </a:rPr>
              <a:t>(</a:t>
            </a:r>
            <a:r>
              <a:rPr lang="nl-NL" altLang="nl-NL" sz="3600" b="1" dirty="0">
                <a:solidFill>
                  <a:srgbClr val="A31515"/>
                </a:solidFill>
                <a:latin typeface="Consolas" panose="020B0609020204030204" pitchFamily="49" charset="0"/>
              </a:rPr>
              <a:t>'</a:t>
            </a:r>
            <a:r>
              <a:rPr lang="nl-NL" altLang="nl-NL" sz="3600" b="1" dirty="0" err="1">
                <a:solidFill>
                  <a:srgbClr val="A31515"/>
                </a:solidFill>
                <a:latin typeface="Consolas" panose="020B0609020204030204" pitchFamily="49" charset="0"/>
              </a:rPr>
              <a:t>build-libs</a:t>
            </a:r>
            <a:r>
              <a:rPr lang="nl-NL" altLang="nl-NL" sz="3600" b="1" dirty="0">
                <a:solidFill>
                  <a:srgbClr val="A31515"/>
                </a:solidFill>
                <a:latin typeface="Consolas" panose="020B0609020204030204" pitchFamily="49" charset="0"/>
              </a:rPr>
              <a:t>'</a:t>
            </a:r>
            <a:r>
              <a:rPr lang="nl-NL" altLang="nl-NL" sz="3600" dirty="0">
                <a:solidFill>
                  <a:srgbClr val="000000"/>
                </a:solidFill>
                <a:latin typeface="Consolas" panose="020B0609020204030204" pitchFamily="49" charset="0"/>
              </a:rPr>
              <a:t>, </a:t>
            </a:r>
            <a:r>
              <a:rPr lang="nl-NL" altLang="nl-NL" sz="3600" dirty="0" err="1">
                <a:solidFill>
                  <a:srgbClr val="0000FF"/>
                </a:solidFill>
                <a:latin typeface="Consolas" panose="020B0609020204030204" pitchFamily="49" charset="0"/>
              </a:rPr>
              <a:t>function</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done</a:t>
            </a:r>
            <a:r>
              <a:rPr lang="nl-NL" altLang="nl-NL" sz="3600" dirty="0">
                <a:solidFill>
                  <a:srgbClr val="000000"/>
                </a:solidFill>
                <a:latin typeface="Consolas" panose="020B0609020204030204" pitchFamily="49" charset="0"/>
              </a:rPr>
              <a:t>) { </a:t>
            </a: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	return</a:t>
            </a:r>
            <a:r>
              <a:rPr lang="nl-NL" altLang="nl-NL" sz="3600" dirty="0">
                <a:latin typeface="Consolas" panose="020B0609020204030204" pitchFamily="49" charset="0"/>
              </a:rPr>
              <a:t> </a:t>
            </a:r>
            <a:r>
              <a:rPr lang="nl-NL" altLang="nl-NL" sz="3600" dirty="0" err="1">
                <a:latin typeface="Consolas" panose="020B0609020204030204" pitchFamily="49" charset="0"/>
              </a:rPr>
              <a:t>gulp.src</a:t>
            </a:r>
            <a:r>
              <a:rPr lang="nl-NL" altLang="nl-NL" sz="3600" dirty="0">
                <a:latin typeface="Consolas" panose="020B0609020204030204" pitchFamily="49" charset="0"/>
              </a:rPr>
              <a:t>(</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libs</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js</a:t>
            </a:r>
            <a:r>
              <a:rPr lang="nl-NL" altLang="nl-NL" sz="3600" dirty="0">
                <a:solidFill>
                  <a:srgbClr val="A31515"/>
                </a:solidFill>
                <a:latin typeface="Consolas" panose="020B0609020204030204" pitchFamily="49" charset="0"/>
              </a:rPr>
              <a:t>'</a:t>
            </a:r>
            <a:r>
              <a:rPr lang="nl-NL" altLang="nl-NL" sz="3600" dirty="0">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latin typeface="Consolas" panose="020B0609020204030204" pitchFamily="49" charset="0"/>
              </a:rPr>
              <a:t>});</a:t>
            </a:r>
            <a:endParaRPr lang="nl-NL" altLang="nl-NL" sz="7200" dirty="0">
              <a:solidFill>
                <a:schemeClr val="tx1"/>
              </a:solidFill>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96725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3"/>
          </p:nvPr>
        </p:nvSpPr>
        <p:spPr/>
        <p:txBody>
          <a:bodyPr/>
          <a:lstStyle/>
          <a:p>
            <a:endParaRPr lang="en-US" dirty="0"/>
          </a:p>
        </p:txBody>
      </p:sp>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Build process</a:t>
            </a:r>
            <a:br>
              <a:rPr lang="en-GB" altLang="nl-NL" dirty="0"/>
            </a:br>
            <a:r>
              <a:rPr lang="en-GB" altLang="nl-NL" sz="4800" dirty="0"/>
              <a:t>Gulp - Pipe</a:t>
            </a:r>
            <a:endParaRPr lang="en-GB" sz="4400" dirty="0"/>
          </a:p>
        </p:txBody>
      </p:sp>
      <p:sp>
        <p:nvSpPr>
          <p:cNvPr id="5" name="Slide Number Placeholder 4"/>
          <p:cNvSpPr>
            <a:spLocks noGrp="1"/>
          </p:cNvSpPr>
          <p:nvPr>
            <p:ph type="sldNum" sz="quarter" idx="2"/>
          </p:nvPr>
        </p:nvSpPr>
        <p:spPr>
          <a:xfrm>
            <a:off x="11941968" y="13108781"/>
            <a:ext cx="482204" cy="624401"/>
          </a:xfrm>
        </p:spPr>
        <p:txBody>
          <a:bodyPr/>
          <a:lstStyle/>
          <a:p>
            <a:endParaRPr lang="uk-UA" dirty="0"/>
          </a:p>
        </p:txBody>
      </p:sp>
      <p:sp>
        <p:nvSpPr>
          <p:cNvPr id="6" name="TextBox 5"/>
          <p:cNvSpPr txBox="1"/>
          <p:nvPr/>
        </p:nvSpPr>
        <p:spPr>
          <a:xfrm>
            <a:off x="2679610" y="10707183"/>
            <a:ext cx="18493739" cy="952633"/>
          </a:xfrm>
          <a:prstGeom prst="rect">
            <a:avLst/>
          </a:prstGeom>
          <a:noFill/>
        </p:spPr>
        <p:txBody>
          <a:bodyPr wrap="square" rtlCol="0">
            <a:spAutoFit/>
          </a:bodyPr>
          <a:lstStyle/>
          <a:p>
            <a:r>
              <a:rPr lang="en-GB" sz="4800" dirty="0"/>
              <a:t>Use plugins to modify the files in the stream</a:t>
            </a:r>
            <a:endParaRPr lang="nl-NL" sz="6600" dirty="0"/>
          </a:p>
        </p:txBody>
      </p:sp>
      <p:sp>
        <p:nvSpPr>
          <p:cNvPr id="7" name="Rectangle 1"/>
          <p:cNvSpPr>
            <a:spLocks noChangeArrowheads="1"/>
          </p:cNvSpPr>
          <p:nvPr/>
        </p:nvSpPr>
        <p:spPr bwMode="auto">
          <a:xfrm>
            <a:off x="2679610" y="4269231"/>
            <a:ext cx="12031161" cy="6231493"/>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t" anchorCtr="0" compatLnSpc="1">
            <a:prstTxWarp prst="textNoShape">
              <a:avLst/>
            </a:prstTxWarp>
            <a:spAutoFit/>
          </a:bodyPr>
          <a:lstStyle/>
          <a:p>
            <a:pPr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var</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concat</a:t>
            </a:r>
            <a:r>
              <a:rPr lang="nl-NL" altLang="nl-NL" sz="3600" dirty="0">
                <a:solidFill>
                  <a:srgbClr val="000000"/>
                </a:solidFill>
                <a:latin typeface="Consolas" panose="020B0609020204030204" pitchFamily="49" charset="0"/>
              </a:rPr>
              <a:t> = </a:t>
            </a:r>
            <a:r>
              <a:rPr lang="nl-NL" altLang="nl-NL" sz="3600" dirty="0" err="1">
                <a:solidFill>
                  <a:srgbClr val="000000"/>
                </a:solidFill>
                <a:latin typeface="Consolas" panose="020B0609020204030204" pitchFamily="49" charset="0"/>
              </a:rPr>
              <a:t>require</a:t>
            </a:r>
            <a:r>
              <a:rPr lang="nl-NL" altLang="nl-NL" sz="3600" dirty="0">
                <a:solidFill>
                  <a:srgbClr val="000000"/>
                </a:solidFill>
                <a:latin typeface="Consolas" panose="020B0609020204030204" pitchFamily="49" charset="0"/>
              </a:rPr>
              <a:t>(</a:t>
            </a:r>
            <a:r>
              <a:rPr lang="nl-NL" altLang="nl-NL" sz="3600" dirty="0">
                <a:solidFill>
                  <a:srgbClr val="A31515"/>
                </a:solidFill>
                <a:latin typeface="Consolas" panose="020B0609020204030204" pitchFamily="49" charset="0"/>
              </a:rPr>
              <a:t>'gulp-</a:t>
            </a:r>
            <a:r>
              <a:rPr lang="nl-NL" altLang="nl-NL" sz="3600" dirty="0" err="1">
                <a:solidFill>
                  <a:srgbClr val="A31515"/>
                </a:solidFill>
                <a:latin typeface="Consolas" panose="020B0609020204030204" pitchFamily="49" charset="0"/>
              </a:rPr>
              <a:t>concat</a:t>
            </a:r>
            <a:r>
              <a:rPr lang="nl-NL" altLang="nl-NL" sz="3600" dirty="0">
                <a:solidFill>
                  <a:srgbClr val="A31515"/>
                </a:solidFill>
                <a:latin typeface="Consolas" panose="020B0609020204030204" pitchFamily="49" charset="0"/>
              </a:rPr>
              <a:t>'</a:t>
            </a:r>
            <a:r>
              <a:rPr lang="nl-NL" altLang="nl-NL" sz="3600" dirty="0">
                <a:solidFill>
                  <a:srgbClr val="000000"/>
                </a:solidFill>
                <a:latin typeface="Consolas" panose="020B0609020204030204" pitchFamily="49" charset="0"/>
              </a:rPr>
              <a:t>);</a:t>
            </a:r>
            <a:endParaRPr lang="nl-NL" altLang="nl-NL" sz="3600" dirty="0">
              <a:solidFill>
                <a:srgbClr val="008000"/>
              </a:solidFill>
              <a:latin typeface="Consolas" panose="020B0609020204030204" pitchFamily="49" charset="0"/>
            </a:endParaRPr>
          </a:p>
          <a:p>
            <a:pPr defTabSz="914400" eaLnBrk="0" fontAlgn="base">
              <a:lnSpc>
                <a:spcPct val="100000"/>
              </a:lnSpc>
              <a:spcBef>
                <a:spcPct val="0"/>
              </a:spcBef>
              <a:spcAft>
                <a:spcPct val="0"/>
              </a:spcAft>
              <a:tabLst/>
            </a:pPr>
            <a:endParaRPr lang="nl-NL" altLang="nl-NL" sz="3600" dirty="0">
              <a:solidFill>
                <a:srgbClr val="008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 Copy </a:t>
            </a:r>
            <a:r>
              <a:rPr lang="nl-NL" altLang="nl-NL" sz="3600" dirty="0" err="1">
                <a:solidFill>
                  <a:srgbClr val="008000"/>
                </a:solidFill>
                <a:latin typeface="Consolas" panose="020B0609020204030204" pitchFamily="49" charset="0"/>
              </a:rPr>
              <a:t>and</a:t>
            </a:r>
            <a:r>
              <a:rPr lang="nl-NL" altLang="nl-NL" sz="3600" dirty="0">
                <a:solidFill>
                  <a:srgbClr val="008000"/>
                </a:solidFill>
                <a:latin typeface="Consolas" panose="020B0609020204030204" pitchFamily="49" charset="0"/>
              </a:rPr>
              <a:t> </a:t>
            </a:r>
            <a:r>
              <a:rPr lang="nl-NL" altLang="nl-NL" sz="3600" dirty="0" err="1">
                <a:solidFill>
                  <a:srgbClr val="008000"/>
                </a:solidFill>
                <a:latin typeface="Consolas" panose="020B0609020204030204" pitchFamily="49" charset="0"/>
              </a:rPr>
              <a:t>concat</a:t>
            </a:r>
            <a:r>
              <a:rPr lang="nl-NL" altLang="nl-NL" sz="3600" dirty="0">
                <a:solidFill>
                  <a:srgbClr val="008000"/>
                </a:solidFill>
                <a:latin typeface="Consolas" panose="020B0609020204030204" pitchFamily="49" charset="0"/>
              </a:rPr>
              <a:t> </a:t>
            </a:r>
            <a:r>
              <a:rPr lang="nl-NL" altLang="nl-NL" sz="3600" dirty="0" err="1">
                <a:solidFill>
                  <a:srgbClr val="008000"/>
                </a:solidFill>
                <a:latin typeface="Consolas" panose="020B0609020204030204" pitchFamily="49" charset="0"/>
              </a:rPr>
              <a:t>libraries</a:t>
            </a:r>
            <a:r>
              <a:rPr lang="nl-NL" altLang="nl-NL" sz="36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 @return {Stream}  </a:t>
            </a:r>
          </a:p>
          <a:p>
            <a:pPr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a:t>
            </a:r>
            <a:r>
              <a:rPr lang="nl-NL" altLang="nl-NL" sz="3600" dirty="0">
                <a:solidFill>
                  <a:srgbClr val="000000"/>
                </a:solidFill>
                <a:latin typeface="Consolas" panose="020B0609020204030204" pitchFamily="49" charset="0"/>
              </a:rPr>
              <a:t> </a:t>
            </a:r>
            <a:br>
              <a:rPr lang="nl-NL" altLang="nl-NL" sz="3600" dirty="0">
                <a:solidFill>
                  <a:srgbClr val="000000"/>
                </a:solidFill>
                <a:latin typeface="Consolas" panose="020B0609020204030204" pitchFamily="49" charset="0"/>
              </a:rPr>
            </a:br>
            <a:r>
              <a:rPr lang="nl-NL" altLang="nl-NL" sz="3600" dirty="0" err="1">
                <a:solidFill>
                  <a:srgbClr val="000000"/>
                </a:solidFill>
                <a:latin typeface="Consolas" panose="020B0609020204030204" pitchFamily="49" charset="0"/>
              </a:rPr>
              <a:t>gulp.task</a:t>
            </a:r>
            <a:r>
              <a:rPr lang="nl-NL" altLang="nl-NL" sz="3600" dirty="0">
                <a:solidFill>
                  <a:srgbClr val="000000"/>
                </a:solidFill>
                <a:latin typeface="Consolas" panose="020B0609020204030204" pitchFamily="49" charset="0"/>
              </a:rPr>
              <a:t>(</a:t>
            </a:r>
            <a:r>
              <a:rPr lang="nl-NL" altLang="nl-NL" sz="3600" b="1" dirty="0">
                <a:solidFill>
                  <a:srgbClr val="A31515"/>
                </a:solidFill>
                <a:latin typeface="Consolas" panose="020B0609020204030204" pitchFamily="49" charset="0"/>
              </a:rPr>
              <a:t>'</a:t>
            </a:r>
            <a:r>
              <a:rPr lang="nl-NL" altLang="nl-NL" sz="3600" b="1" dirty="0" err="1">
                <a:solidFill>
                  <a:srgbClr val="A31515"/>
                </a:solidFill>
                <a:latin typeface="Consolas" panose="020B0609020204030204" pitchFamily="49" charset="0"/>
              </a:rPr>
              <a:t>build-libs</a:t>
            </a:r>
            <a:r>
              <a:rPr lang="nl-NL" altLang="nl-NL" sz="3600" b="1" dirty="0">
                <a:solidFill>
                  <a:srgbClr val="A31515"/>
                </a:solidFill>
                <a:latin typeface="Consolas" panose="020B0609020204030204" pitchFamily="49" charset="0"/>
              </a:rPr>
              <a:t>'</a:t>
            </a:r>
            <a:r>
              <a:rPr lang="nl-NL" altLang="nl-NL" sz="3600" dirty="0">
                <a:solidFill>
                  <a:srgbClr val="000000"/>
                </a:solidFill>
                <a:latin typeface="Consolas" panose="020B0609020204030204" pitchFamily="49" charset="0"/>
              </a:rPr>
              <a:t>, </a:t>
            </a:r>
            <a:r>
              <a:rPr lang="nl-NL" altLang="nl-NL" sz="3600" dirty="0" err="1">
                <a:solidFill>
                  <a:srgbClr val="0000FF"/>
                </a:solidFill>
                <a:latin typeface="Consolas" panose="020B0609020204030204" pitchFamily="49" charset="0"/>
              </a:rPr>
              <a:t>function</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done</a:t>
            </a:r>
            <a:r>
              <a:rPr lang="nl-NL" altLang="nl-NL" sz="3600" dirty="0">
                <a:solidFill>
                  <a:srgbClr val="000000"/>
                </a:solidFill>
                <a:latin typeface="Consolas" panose="020B0609020204030204" pitchFamily="49" charset="0"/>
              </a:rPr>
              <a:t>) { </a:t>
            </a: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	return</a:t>
            </a:r>
            <a:r>
              <a:rPr lang="nl-NL" altLang="nl-NL" sz="3600" dirty="0">
                <a:latin typeface="Consolas" panose="020B0609020204030204" pitchFamily="49" charset="0"/>
              </a:rPr>
              <a:t> </a:t>
            </a:r>
            <a:r>
              <a:rPr lang="nl-NL" altLang="nl-NL" sz="3600" dirty="0" err="1">
                <a:latin typeface="Consolas" panose="020B0609020204030204" pitchFamily="49" charset="0"/>
              </a:rPr>
              <a:t>gulp.src</a:t>
            </a:r>
            <a:r>
              <a:rPr lang="nl-NL" altLang="nl-NL" sz="3600" dirty="0">
                <a:latin typeface="Consolas" panose="020B0609020204030204" pitchFamily="49" charset="0"/>
              </a:rPr>
              <a:t>(</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libs</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js</a:t>
            </a:r>
            <a:r>
              <a:rPr lang="nl-NL" altLang="nl-NL" sz="3600" dirty="0">
                <a:solidFill>
                  <a:srgbClr val="A31515"/>
                </a:solidFill>
                <a:latin typeface="Consolas" panose="020B0609020204030204" pitchFamily="49" charset="0"/>
              </a:rPr>
              <a:t> '</a:t>
            </a: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.pipe(</a:t>
            </a:r>
            <a:r>
              <a:rPr lang="nl-NL" altLang="nl-NL" sz="3600" dirty="0" err="1">
                <a:solidFill>
                  <a:srgbClr val="000000"/>
                </a:solidFill>
                <a:latin typeface="Consolas" panose="020B0609020204030204" pitchFamily="49" charset="0"/>
              </a:rPr>
              <a:t>concat</a:t>
            </a:r>
            <a:r>
              <a:rPr lang="nl-NL" altLang="nl-NL" sz="3600" dirty="0">
                <a:solidFill>
                  <a:srgbClr val="000000"/>
                </a:solidFill>
                <a:latin typeface="Consolas" panose="020B0609020204030204" pitchFamily="49" charset="0"/>
              </a:rPr>
              <a:t>(</a:t>
            </a:r>
            <a:r>
              <a:rPr lang="nl-NL" altLang="nl-NL" sz="3600" dirty="0">
                <a:solidFill>
                  <a:srgbClr val="A31515"/>
                </a:solidFill>
                <a:latin typeface="Consolas" panose="020B0609020204030204" pitchFamily="49" charset="0"/>
              </a:rPr>
              <a:t>'libs.js'</a:t>
            </a:r>
            <a:r>
              <a:rPr lang="nl-NL" altLang="nl-NL" sz="3600" dirty="0">
                <a:solidFill>
                  <a:srgbClr val="000000"/>
                </a:solidFill>
                <a:latin typeface="Consolas" panose="020B0609020204030204" pitchFamily="49" charset="0"/>
              </a:rPr>
              <a:t>))</a:t>
            </a:r>
            <a:endParaRPr lang="nl-NL" altLang="nl-NL" sz="3600" dirty="0">
              <a:latin typeface="Consolas" panose="020B0609020204030204" pitchFamily="49" charset="0"/>
            </a:endParaRPr>
          </a:p>
          <a:p>
            <a:pPr lvl="0" defTabSz="914400" eaLnBrk="0" fontAlgn="base">
              <a:lnSpc>
                <a:spcPct val="100000"/>
              </a:lnSpc>
              <a:spcBef>
                <a:spcPct val="0"/>
              </a:spcBef>
              <a:spcAft>
                <a:spcPct val="0"/>
              </a:spcAft>
              <a:tabLst/>
            </a:pPr>
            <a:r>
              <a:rPr lang="nl-NL" altLang="nl-NL" sz="3600" dirty="0">
                <a:latin typeface="Consolas" panose="020B0609020204030204" pitchFamily="49" charset="0"/>
              </a:rPr>
              <a:t>});</a:t>
            </a:r>
            <a:endParaRPr lang="nl-NL" altLang="nl-NL" sz="7200" dirty="0">
              <a:solidFill>
                <a:schemeClr val="tx1"/>
              </a:solidFill>
              <a:latin typeface="Arial" panose="020B0604020202020204" pitchFamily="34" charset="0"/>
            </a:endParaRPr>
          </a:p>
        </p:txBody>
      </p:sp>
    </p:spTree>
    <p:extLst>
      <p:ext uri="{BB962C8B-B14F-4D97-AF65-F5344CB8AC3E}">
        <p14:creationId xmlns:p14="http://schemas.microsoft.com/office/powerpoint/2010/main" val="136907365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Build process</a:t>
            </a:r>
            <a:br>
              <a:rPr lang="en-GB" altLang="nl-NL" dirty="0"/>
            </a:br>
            <a:r>
              <a:rPr lang="en-GB" altLang="nl-NL" sz="4800" dirty="0"/>
              <a:t>Gulp - </a:t>
            </a:r>
            <a:r>
              <a:rPr lang="en-GB" altLang="nl-NL" sz="4800" dirty="0" err="1"/>
              <a:t>Dest</a:t>
            </a:r>
            <a:endParaRPr lang="en-GB" sz="4400" dirty="0"/>
          </a:p>
        </p:txBody>
      </p:sp>
      <p:sp>
        <p:nvSpPr>
          <p:cNvPr id="8" name="TextBox 7"/>
          <p:cNvSpPr txBox="1"/>
          <p:nvPr/>
        </p:nvSpPr>
        <p:spPr>
          <a:xfrm>
            <a:off x="2679610" y="10818728"/>
            <a:ext cx="19876354" cy="952633"/>
          </a:xfrm>
          <a:prstGeom prst="rect">
            <a:avLst/>
          </a:prstGeom>
          <a:noFill/>
        </p:spPr>
        <p:txBody>
          <a:bodyPr wrap="square" rtlCol="0">
            <a:spAutoFit/>
          </a:bodyPr>
          <a:lstStyle/>
          <a:p>
            <a:r>
              <a:rPr lang="en-GB" sz="4800" dirty="0"/>
              <a:t>Writes the files in de stream to a destination</a:t>
            </a:r>
            <a:endParaRPr lang="nl-NL" sz="6600" dirty="0"/>
          </a:p>
        </p:txBody>
      </p:sp>
      <p:sp>
        <p:nvSpPr>
          <p:cNvPr id="6" name="Rectangle 1"/>
          <p:cNvSpPr>
            <a:spLocks noChangeArrowheads="1"/>
          </p:cNvSpPr>
          <p:nvPr/>
        </p:nvSpPr>
        <p:spPr bwMode="auto">
          <a:xfrm>
            <a:off x="2679610" y="3974300"/>
            <a:ext cx="10914231" cy="6844427"/>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t" anchorCtr="0" compatLnSpc="1">
            <a:prstTxWarp prst="textNoShape">
              <a:avLst/>
            </a:prstTxWarp>
            <a:spAutoFit/>
          </a:bodyPr>
          <a:lstStyle/>
          <a:p>
            <a:pPr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var</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concat</a:t>
            </a:r>
            <a:r>
              <a:rPr lang="nl-NL" altLang="nl-NL" sz="3600" dirty="0">
                <a:solidFill>
                  <a:srgbClr val="000000"/>
                </a:solidFill>
                <a:latin typeface="Consolas" panose="020B0609020204030204" pitchFamily="49" charset="0"/>
              </a:rPr>
              <a:t> = </a:t>
            </a:r>
            <a:r>
              <a:rPr lang="nl-NL" altLang="nl-NL" sz="3600" dirty="0" err="1">
                <a:solidFill>
                  <a:srgbClr val="000000"/>
                </a:solidFill>
                <a:latin typeface="Consolas" panose="020B0609020204030204" pitchFamily="49" charset="0"/>
              </a:rPr>
              <a:t>require</a:t>
            </a:r>
            <a:r>
              <a:rPr lang="nl-NL" altLang="nl-NL" sz="3600" dirty="0">
                <a:solidFill>
                  <a:srgbClr val="000000"/>
                </a:solidFill>
                <a:latin typeface="Consolas" panose="020B0609020204030204" pitchFamily="49" charset="0"/>
              </a:rPr>
              <a:t>(</a:t>
            </a:r>
            <a:r>
              <a:rPr lang="nl-NL" altLang="nl-NL" sz="3600" dirty="0">
                <a:solidFill>
                  <a:srgbClr val="A31515"/>
                </a:solidFill>
                <a:latin typeface="Consolas" panose="020B0609020204030204" pitchFamily="49" charset="0"/>
              </a:rPr>
              <a:t>'gulp-</a:t>
            </a:r>
            <a:r>
              <a:rPr lang="nl-NL" altLang="nl-NL" sz="3600" dirty="0" err="1">
                <a:solidFill>
                  <a:srgbClr val="A31515"/>
                </a:solidFill>
                <a:latin typeface="Consolas" panose="020B0609020204030204" pitchFamily="49" charset="0"/>
              </a:rPr>
              <a:t>concat</a:t>
            </a:r>
            <a:r>
              <a:rPr lang="nl-NL" altLang="nl-NL" sz="3600" dirty="0">
                <a:solidFill>
                  <a:srgbClr val="A31515"/>
                </a:solidFill>
                <a:latin typeface="Consolas" panose="020B0609020204030204" pitchFamily="49" charset="0"/>
              </a:rPr>
              <a:t>'</a:t>
            </a:r>
            <a:r>
              <a:rPr lang="nl-NL" altLang="nl-NL" sz="3600" dirty="0">
                <a:solidFill>
                  <a:srgbClr val="000000"/>
                </a:solidFill>
                <a:latin typeface="Consolas" panose="020B0609020204030204" pitchFamily="49" charset="0"/>
              </a:rPr>
              <a:t>);</a:t>
            </a:r>
            <a:endParaRPr lang="nl-NL" altLang="nl-NL" sz="3600" dirty="0">
              <a:solidFill>
                <a:srgbClr val="008000"/>
              </a:solidFill>
              <a:latin typeface="Consolas" panose="020B0609020204030204" pitchFamily="49" charset="0"/>
            </a:endParaRPr>
          </a:p>
          <a:p>
            <a:pPr defTabSz="914400" eaLnBrk="0" fontAlgn="base">
              <a:lnSpc>
                <a:spcPct val="100000"/>
              </a:lnSpc>
              <a:spcBef>
                <a:spcPct val="0"/>
              </a:spcBef>
              <a:spcAft>
                <a:spcPct val="0"/>
              </a:spcAft>
              <a:tabLst/>
            </a:pPr>
            <a:endParaRPr lang="nl-NL" altLang="nl-NL" sz="3600" dirty="0">
              <a:solidFill>
                <a:srgbClr val="008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 Copy </a:t>
            </a:r>
            <a:r>
              <a:rPr lang="nl-NL" altLang="nl-NL" sz="3600" dirty="0" err="1">
                <a:solidFill>
                  <a:srgbClr val="008000"/>
                </a:solidFill>
                <a:latin typeface="Consolas" panose="020B0609020204030204" pitchFamily="49" charset="0"/>
              </a:rPr>
              <a:t>and</a:t>
            </a:r>
            <a:r>
              <a:rPr lang="nl-NL" altLang="nl-NL" sz="3600" dirty="0">
                <a:solidFill>
                  <a:srgbClr val="008000"/>
                </a:solidFill>
                <a:latin typeface="Consolas" panose="020B0609020204030204" pitchFamily="49" charset="0"/>
              </a:rPr>
              <a:t> </a:t>
            </a:r>
            <a:r>
              <a:rPr lang="nl-NL" altLang="nl-NL" sz="3600" dirty="0" err="1">
                <a:solidFill>
                  <a:srgbClr val="008000"/>
                </a:solidFill>
                <a:latin typeface="Consolas" panose="020B0609020204030204" pitchFamily="49" charset="0"/>
              </a:rPr>
              <a:t>concat</a:t>
            </a:r>
            <a:r>
              <a:rPr lang="nl-NL" altLang="nl-NL" sz="3600" dirty="0">
                <a:solidFill>
                  <a:srgbClr val="008000"/>
                </a:solidFill>
                <a:latin typeface="Consolas" panose="020B0609020204030204" pitchFamily="49" charset="0"/>
              </a:rPr>
              <a:t> </a:t>
            </a:r>
            <a:r>
              <a:rPr lang="nl-NL" altLang="nl-NL" sz="3600" dirty="0" err="1">
                <a:solidFill>
                  <a:srgbClr val="008000"/>
                </a:solidFill>
                <a:latin typeface="Consolas" panose="020B0609020204030204" pitchFamily="49" charset="0"/>
              </a:rPr>
              <a:t>libraries</a:t>
            </a:r>
            <a:r>
              <a:rPr lang="nl-NL" altLang="nl-NL" sz="36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 @return {Stream}  </a:t>
            </a:r>
          </a:p>
          <a:p>
            <a:pPr defTabSz="914400" eaLnBrk="0" fontAlgn="base">
              <a:lnSpc>
                <a:spcPct val="100000"/>
              </a:lnSpc>
              <a:spcBef>
                <a:spcPct val="0"/>
              </a:spcBef>
              <a:spcAft>
                <a:spcPct val="0"/>
              </a:spcAft>
              <a:tabLst/>
            </a:pPr>
            <a:r>
              <a:rPr lang="nl-NL" altLang="nl-NL" sz="3600" dirty="0">
                <a:solidFill>
                  <a:srgbClr val="008000"/>
                </a:solidFill>
                <a:latin typeface="Consolas" panose="020B0609020204030204" pitchFamily="49" charset="0"/>
              </a:rPr>
              <a:t>*/</a:t>
            </a:r>
            <a:r>
              <a:rPr lang="nl-NL" altLang="nl-NL" sz="3600" dirty="0">
                <a:solidFill>
                  <a:srgbClr val="000000"/>
                </a:solidFill>
                <a:latin typeface="Consolas" panose="020B0609020204030204" pitchFamily="49" charset="0"/>
              </a:rPr>
              <a:t> </a:t>
            </a:r>
            <a:br>
              <a:rPr lang="nl-NL" altLang="nl-NL" sz="3600" dirty="0">
                <a:solidFill>
                  <a:srgbClr val="000000"/>
                </a:solidFill>
                <a:latin typeface="Consolas" panose="020B0609020204030204" pitchFamily="49" charset="0"/>
              </a:rPr>
            </a:br>
            <a:r>
              <a:rPr lang="nl-NL" altLang="nl-NL" sz="3600" dirty="0" err="1">
                <a:solidFill>
                  <a:srgbClr val="000000"/>
                </a:solidFill>
                <a:latin typeface="Consolas" panose="020B0609020204030204" pitchFamily="49" charset="0"/>
              </a:rPr>
              <a:t>gulp.task</a:t>
            </a:r>
            <a:r>
              <a:rPr lang="nl-NL" altLang="nl-NL" sz="3600" dirty="0">
                <a:solidFill>
                  <a:srgbClr val="000000"/>
                </a:solidFill>
                <a:latin typeface="Consolas" panose="020B0609020204030204" pitchFamily="49" charset="0"/>
              </a:rPr>
              <a:t>(</a:t>
            </a:r>
            <a:r>
              <a:rPr lang="nl-NL" altLang="nl-NL" sz="3600" b="1" dirty="0">
                <a:solidFill>
                  <a:srgbClr val="A31515"/>
                </a:solidFill>
                <a:latin typeface="Consolas" panose="020B0609020204030204" pitchFamily="49" charset="0"/>
              </a:rPr>
              <a:t>'</a:t>
            </a:r>
            <a:r>
              <a:rPr lang="nl-NL" altLang="nl-NL" sz="3600" b="1" dirty="0" err="1">
                <a:solidFill>
                  <a:srgbClr val="A31515"/>
                </a:solidFill>
                <a:latin typeface="Consolas" panose="020B0609020204030204" pitchFamily="49" charset="0"/>
              </a:rPr>
              <a:t>build-libs</a:t>
            </a:r>
            <a:r>
              <a:rPr lang="nl-NL" altLang="nl-NL" sz="3600" b="1" dirty="0">
                <a:solidFill>
                  <a:srgbClr val="A31515"/>
                </a:solidFill>
                <a:latin typeface="Consolas" panose="020B0609020204030204" pitchFamily="49" charset="0"/>
              </a:rPr>
              <a:t>'</a:t>
            </a:r>
            <a:r>
              <a:rPr lang="nl-NL" altLang="nl-NL" sz="3600" dirty="0">
                <a:solidFill>
                  <a:srgbClr val="000000"/>
                </a:solidFill>
                <a:latin typeface="Consolas" panose="020B0609020204030204" pitchFamily="49" charset="0"/>
              </a:rPr>
              <a:t>, </a:t>
            </a:r>
            <a:r>
              <a:rPr lang="nl-NL" altLang="nl-NL" sz="3600" dirty="0" err="1">
                <a:solidFill>
                  <a:srgbClr val="0000FF"/>
                </a:solidFill>
                <a:latin typeface="Consolas" panose="020B0609020204030204" pitchFamily="49" charset="0"/>
              </a:rPr>
              <a:t>function</a:t>
            </a:r>
            <a:r>
              <a:rPr lang="nl-NL" altLang="nl-NL" sz="3600" dirty="0">
                <a:solidFill>
                  <a:srgbClr val="000000"/>
                </a:solidFill>
                <a:latin typeface="Consolas" panose="020B0609020204030204" pitchFamily="49" charset="0"/>
              </a:rPr>
              <a:t> () { </a:t>
            </a: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	return</a:t>
            </a:r>
            <a:r>
              <a:rPr lang="nl-NL" altLang="nl-NL" sz="3600" dirty="0">
                <a:latin typeface="Consolas" panose="020B0609020204030204" pitchFamily="49" charset="0"/>
              </a:rPr>
              <a:t> </a:t>
            </a:r>
            <a:r>
              <a:rPr lang="nl-NL" altLang="nl-NL" sz="3600" dirty="0" err="1">
                <a:latin typeface="Consolas" panose="020B0609020204030204" pitchFamily="49" charset="0"/>
              </a:rPr>
              <a:t>gulp.src</a:t>
            </a:r>
            <a:r>
              <a:rPr lang="nl-NL" altLang="nl-NL" sz="3600" dirty="0">
                <a:latin typeface="Consolas" panose="020B0609020204030204" pitchFamily="49" charset="0"/>
              </a:rPr>
              <a:t>(</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libs</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js</a:t>
            </a:r>
            <a:r>
              <a:rPr lang="nl-NL" altLang="nl-NL" sz="3600" dirty="0">
                <a:solidFill>
                  <a:srgbClr val="A31515"/>
                </a:solidFill>
                <a:latin typeface="Consolas" panose="020B0609020204030204" pitchFamily="49" charset="0"/>
              </a:rPr>
              <a:t> '</a:t>
            </a: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solidFill>
                  <a:srgbClr val="000000"/>
                </a:solidFill>
                <a:latin typeface="Consolas" panose="020B0609020204030204" pitchFamily="49" charset="0"/>
              </a:rPr>
              <a:t>		.pipe(</a:t>
            </a:r>
            <a:r>
              <a:rPr lang="nl-NL" altLang="nl-NL" sz="3600" dirty="0" err="1">
                <a:solidFill>
                  <a:srgbClr val="000000"/>
                </a:solidFill>
                <a:latin typeface="Consolas" panose="020B0609020204030204" pitchFamily="49" charset="0"/>
              </a:rPr>
              <a:t>concat</a:t>
            </a:r>
            <a:r>
              <a:rPr lang="nl-NL" altLang="nl-NL" sz="3600" dirty="0">
                <a:solidFill>
                  <a:srgbClr val="000000"/>
                </a:solidFill>
                <a:latin typeface="Consolas" panose="020B0609020204030204" pitchFamily="49" charset="0"/>
              </a:rPr>
              <a:t>(</a:t>
            </a:r>
            <a:r>
              <a:rPr lang="nl-NL" altLang="nl-NL" sz="3600" dirty="0">
                <a:solidFill>
                  <a:srgbClr val="A31515"/>
                </a:solidFill>
                <a:latin typeface="Consolas" panose="020B0609020204030204" pitchFamily="49" charset="0"/>
              </a:rPr>
              <a:t>'libs.js'</a:t>
            </a:r>
            <a:r>
              <a:rPr lang="nl-NL" altLang="nl-NL" sz="3600" dirty="0">
                <a:solidFill>
                  <a:srgbClr val="000000"/>
                </a:solidFill>
                <a:latin typeface="Consolas" panose="020B0609020204030204" pitchFamily="49" charset="0"/>
              </a:rPr>
              <a:t>))</a:t>
            </a:r>
            <a:endParaRPr lang="nl-NL" altLang="nl-NL" sz="3600" dirty="0">
              <a:latin typeface="Consolas" panose="020B0609020204030204" pitchFamily="49" charset="0"/>
            </a:endParaRPr>
          </a:p>
          <a:p>
            <a:pPr defTabSz="914400" eaLnBrk="0" fontAlgn="base">
              <a:lnSpc>
                <a:spcPct val="100000"/>
              </a:lnSpc>
              <a:spcBef>
                <a:spcPct val="0"/>
              </a:spcBef>
              <a:spcAft>
                <a:spcPct val="0"/>
              </a:spcAft>
              <a:tabLst/>
            </a:pPr>
            <a:r>
              <a:rPr lang="nl-NL" altLang="nl-NL" sz="3600" dirty="0">
                <a:latin typeface="Consolas" panose="020B0609020204030204" pitchFamily="49" charset="0"/>
              </a:rPr>
              <a:t>		.pipe(</a:t>
            </a:r>
            <a:r>
              <a:rPr lang="nl-NL" altLang="nl-NL" sz="3600" dirty="0" err="1">
                <a:latin typeface="Consolas" panose="020B0609020204030204" pitchFamily="49" charset="0"/>
              </a:rPr>
              <a:t>gulp.dest</a:t>
            </a:r>
            <a:r>
              <a:rPr lang="nl-NL" altLang="nl-NL" sz="3600" dirty="0">
                <a:latin typeface="Consolas" panose="020B0609020204030204" pitchFamily="49" charset="0"/>
              </a:rPr>
              <a:t>(</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build</a:t>
            </a:r>
            <a:r>
              <a:rPr lang="nl-NL" altLang="nl-NL" sz="3600" dirty="0">
                <a:solidFill>
                  <a:srgbClr val="A31515"/>
                </a:solidFill>
                <a:latin typeface="Consolas" panose="020B0609020204030204" pitchFamily="49" charset="0"/>
              </a:rPr>
              <a:t>'</a:t>
            </a:r>
            <a:r>
              <a:rPr lang="nl-NL" altLang="nl-NL" sz="3600" dirty="0">
                <a:latin typeface="Consolas" panose="020B0609020204030204" pitchFamily="49" charset="0"/>
              </a:rPr>
              <a:t>))</a:t>
            </a:r>
          </a:p>
          <a:p>
            <a:pPr lvl="0" defTabSz="914400" eaLnBrk="0" fontAlgn="base">
              <a:lnSpc>
                <a:spcPct val="100000"/>
              </a:lnSpc>
              <a:spcBef>
                <a:spcPct val="0"/>
              </a:spcBef>
              <a:spcAft>
                <a:spcPct val="0"/>
              </a:spcAft>
              <a:tabLst/>
            </a:pPr>
            <a:r>
              <a:rPr lang="nl-NL" altLang="nl-NL" sz="3600" dirty="0">
                <a:latin typeface="Consolas" panose="020B0609020204030204" pitchFamily="49" charset="0"/>
              </a:rPr>
              <a:t>});</a:t>
            </a:r>
            <a:endParaRPr lang="nl-NL" altLang="nl-NL" sz="7200" dirty="0">
              <a:solidFill>
                <a:schemeClr val="tx1"/>
              </a:solidFill>
              <a:latin typeface="Arial" panose="020B0604020202020204" pitchFamily="34" charset="0"/>
            </a:endParaRPr>
          </a:p>
        </p:txBody>
      </p:sp>
      <p:sp>
        <p:nvSpPr>
          <p:cNvPr id="3" name="Slide Number Placeholder 2"/>
          <p:cNvSpPr>
            <a:spLocks/>
          </p:cNvSpPr>
          <p:nvPr/>
        </p:nvSpPr>
        <p:spPr>
          <a:xfrm>
            <a:off x="11941967" y="13108780"/>
            <a:ext cx="668563" cy="607219"/>
          </a:xfrm>
          <a:prstGeom prst="rect">
            <a:avLst/>
          </a:prstGeom>
        </p:spPr>
        <p:txBody>
          <a:bodyPr/>
          <a:lstStyle/>
          <a:p>
            <a:endParaRPr lang="nl-NL" dirty="0"/>
          </a:p>
        </p:txBody>
      </p:sp>
    </p:spTree>
    <p:extLst>
      <p:ext uri="{BB962C8B-B14F-4D97-AF65-F5344CB8AC3E}">
        <p14:creationId xmlns:p14="http://schemas.microsoft.com/office/powerpoint/2010/main" val="42876415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Build process</a:t>
            </a:r>
            <a:br>
              <a:rPr lang="en-GB" altLang="nl-NL" dirty="0"/>
            </a:br>
            <a:r>
              <a:rPr lang="en-GB" altLang="nl-NL" sz="4400" dirty="0"/>
              <a:t>Gulp - Watch</a:t>
            </a:r>
            <a:endParaRPr lang="en-GB" sz="4400" dirty="0"/>
          </a:p>
        </p:txBody>
      </p:sp>
      <p:sp>
        <p:nvSpPr>
          <p:cNvPr id="8" name="TextBox 7"/>
          <p:cNvSpPr txBox="1"/>
          <p:nvPr/>
        </p:nvSpPr>
        <p:spPr>
          <a:xfrm>
            <a:off x="2679610" y="8681407"/>
            <a:ext cx="21602284" cy="1052596"/>
          </a:xfrm>
          <a:prstGeom prst="rect">
            <a:avLst/>
          </a:prstGeom>
          <a:noFill/>
        </p:spPr>
        <p:txBody>
          <a:bodyPr wrap="square" rtlCol="0">
            <a:spAutoFit/>
          </a:bodyPr>
          <a:lstStyle/>
          <a:p>
            <a:r>
              <a:rPr lang="en-GB" sz="4800" dirty="0"/>
              <a:t>Watches</a:t>
            </a:r>
            <a:r>
              <a:rPr lang="en-GB" sz="3600" dirty="0"/>
              <a:t> </a:t>
            </a:r>
            <a:r>
              <a:rPr lang="en-GB" sz="4800" dirty="0"/>
              <a:t>a glob pattern and runs a task if there are changes</a:t>
            </a:r>
            <a:endParaRPr lang="nl-NL" sz="4800" dirty="0"/>
          </a:p>
        </p:txBody>
      </p:sp>
      <p:sp>
        <p:nvSpPr>
          <p:cNvPr id="3" name="Rectangle 1"/>
          <p:cNvSpPr>
            <a:spLocks noChangeArrowheads="1"/>
          </p:cNvSpPr>
          <p:nvPr/>
        </p:nvSpPr>
        <p:spPr bwMode="auto">
          <a:xfrm>
            <a:off x="2679610" y="4288715"/>
            <a:ext cx="13742412" cy="4392692"/>
          </a:xfrm>
          <a:prstGeom prst="round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8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8000"/>
                </a:solidFill>
                <a:effectLst/>
                <a:latin typeface="Consolas" panose="020B0609020204030204" pitchFamily="49" charset="0"/>
              </a:rPr>
              <a:t>* </a:t>
            </a:r>
            <a:r>
              <a:rPr kumimoji="0" lang="nl-NL" altLang="nl-NL" sz="3600" b="0" i="0" u="none" strike="noStrike" cap="none" normalizeH="0" baseline="0" dirty="0" err="1">
                <a:ln>
                  <a:noFill/>
                </a:ln>
                <a:solidFill>
                  <a:srgbClr val="008000"/>
                </a:solidFill>
                <a:effectLst/>
                <a:latin typeface="Consolas" panose="020B0609020204030204" pitchFamily="49" charset="0"/>
              </a:rPr>
              <a:t>watches</a:t>
            </a:r>
            <a:r>
              <a:rPr kumimoji="0" lang="nl-NL" altLang="nl-NL" sz="3600" b="0" i="0" u="none" strike="noStrike" cap="none" normalizeH="0" baseline="0" dirty="0">
                <a:ln>
                  <a:noFill/>
                </a:ln>
                <a:solidFill>
                  <a:srgbClr val="008000"/>
                </a:solidFill>
                <a:effectLst/>
                <a:latin typeface="Consolas" panose="020B0609020204030204" pitchFamily="49" charset="0"/>
              </a:rPr>
              <a:t> </a:t>
            </a:r>
            <a:r>
              <a:rPr kumimoji="0" lang="nl-NL" altLang="nl-NL" sz="3600" b="0" i="0" u="none" strike="noStrike" cap="none" normalizeH="0" baseline="0" dirty="0" err="1">
                <a:ln>
                  <a:noFill/>
                </a:ln>
                <a:solidFill>
                  <a:srgbClr val="008000"/>
                </a:solidFill>
                <a:effectLst/>
                <a:latin typeface="Consolas" panose="020B0609020204030204" pitchFamily="49" charset="0"/>
              </a:rPr>
              <a:t>for</a:t>
            </a:r>
            <a:r>
              <a:rPr kumimoji="0" lang="nl-NL" altLang="nl-NL" sz="3600" b="0" i="0" u="none" strike="noStrike" cap="none" normalizeH="0" baseline="0" dirty="0">
                <a:ln>
                  <a:noFill/>
                </a:ln>
                <a:solidFill>
                  <a:srgbClr val="008000"/>
                </a:solidFill>
                <a:effectLst/>
                <a:latin typeface="Consolas" panose="020B0609020204030204" pitchFamily="49" charset="0"/>
              </a:rPr>
              <a:t> changes </a:t>
            </a:r>
            <a:r>
              <a:rPr kumimoji="0" lang="nl-NL" altLang="nl-NL" sz="3600" b="0" i="0" u="none" strike="noStrike" cap="none" normalizeH="0" baseline="0" dirty="0" err="1">
                <a:ln>
                  <a:noFill/>
                </a:ln>
                <a:solidFill>
                  <a:srgbClr val="008000"/>
                </a:solidFill>
                <a:effectLst/>
                <a:latin typeface="Consolas" panose="020B0609020204030204" pitchFamily="49" charset="0"/>
              </a:rPr>
              <a:t>and</a:t>
            </a:r>
            <a:r>
              <a:rPr kumimoji="0" lang="nl-NL" altLang="nl-NL" sz="3600" b="0" i="0" u="none" strike="noStrike" cap="none" normalizeH="0" baseline="0" dirty="0">
                <a:ln>
                  <a:noFill/>
                </a:ln>
                <a:solidFill>
                  <a:srgbClr val="008000"/>
                </a:solidFill>
                <a:effectLst/>
                <a:latin typeface="Consolas" panose="020B0609020204030204" pitchFamily="49" charset="0"/>
              </a:rPr>
              <a:t> </a:t>
            </a:r>
            <a:r>
              <a:rPr kumimoji="0" lang="nl-NL" altLang="nl-NL" sz="3600" b="0" i="0" u="none" strike="noStrike" cap="none" normalizeH="0" baseline="0" dirty="0" err="1">
                <a:ln>
                  <a:noFill/>
                </a:ln>
                <a:solidFill>
                  <a:srgbClr val="008000"/>
                </a:solidFill>
                <a:effectLst/>
                <a:latin typeface="Consolas" panose="020B0609020204030204" pitchFamily="49" charset="0"/>
              </a:rPr>
              <a:t>rebuilds</a:t>
            </a:r>
            <a:r>
              <a:rPr kumimoji="0" lang="nl-NL" altLang="nl-NL" sz="3600" b="0" i="0" u="none" strike="noStrike" cap="none" normalizeH="0" baseline="0" dirty="0">
                <a:ln>
                  <a:noFill/>
                </a:ln>
                <a:solidFill>
                  <a:srgbClr val="008000"/>
                </a:solidFill>
                <a:effectLst/>
                <a:latin typeface="Consolas" panose="020B0609020204030204" pitchFamily="49" charset="0"/>
              </a:rPr>
              <a:t> </a:t>
            </a:r>
            <a:r>
              <a:rPr kumimoji="0" lang="nl-NL" altLang="nl-NL" sz="3600" b="0" i="0" u="none" strike="noStrike" cap="none" normalizeH="0" baseline="0" dirty="0" err="1">
                <a:ln>
                  <a:noFill/>
                </a:ln>
                <a:solidFill>
                  <a:srgbClr val="008000"/>
                </a:solidFill>
                <a:effectLst/>
                <a:latin typeface="Consolas" panose="020B0609020204030204" pitchFamily="49" charset="0"/>
              </a:rPr>
              <a:t>sepecific</a:t>
            </a:r>
            <a:r>
              <a:rPr kumimoji="0" lang="nl-NL" altLang="nl-NL" sz="3600" b="0" i="0" u="none" strike="noStrike" cap="none" normalizeH="0" baseline="0" dirty="0">
                <a:ln>
                  <a:noFill/>
                </a:ln>
                <a:solidFill>
                  <a:srgbClr val="008000"/>
                </a:solidFill>
                <a:effectLst/>
                <a:latin typeface="Consolas" panose="020B0609020204030204" pitchFamily="49" charset="0"/>
              </a:rPr>
              <a:t> </a:t>
            </a:r>
            <a:r>
              <a:rPr kumimoji="0" lang="nl-NL" altLang="nl-NL" sz="3600" b="0" i="0" u="none" strike="noStrike" cap="none" normalizeH="0" baseline="0" dirty="0" err="1">
                <a:ln>
                  <a:noFill/>
                </a:ln>
                <a:solidFill>
                  <a:srgbClr val="008000"/>
                </a:solidFill>
                <a:effectLst/>
                <a:latin typeface="Consolas" panose="020B0609020204030204" pitchFamily="49" charset="0"/>
              </a:rPr>
              <a:t>parts</a:t>
            </a:r>
            <a:r>
              <a:rPr kumimoji="0" lang="nl-NL" altLang="nl-NL" sz="3600" b="0" i="0" u="none" strike="noStrike" cap="none" normalizeH="0" baseline="0" dirty="0">
                <a:ln>
                  <a:noFill/>
                </a:ln>
                <a:solidFill>
                  <a:srgbClr val="008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8000"/>
                </a:solidFill>
                <a:effectLst/>
                <a:latin typeface="Consolas" panose="020B0609020204030204" pitchFamily="49" charset="0"/>
              </a:rPr>
              <a:t>* @return {Stream}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8000"/>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err="1">
                <a:ln>
                  <a:noFill/>
                </a:ln>
                <a:solidFill>
                  <a:srgbClr val="000000"/>
                </a:solidFill>
                <a:effectLst/>
                <a:latin typeface="Consolas" panose="020B0609020204030204" pitchFamily="49" charset="0"/>
              </a:rPr>
              <a:t>gulp.task</a:t>
            </a:r>
            <a:r>
              <a:rPr kumimoji="0" lang="nl-NL" altLang="nl-NL" sz="3600" b="0" i="0" u="none" strike="noStrike" cap="none" normalizeH="0" baseline="0" dirty="0">
                <a:ln>
                  <a:noFill/>
                </a:ln>
                <a:solidFill>
                  <a:srgbClr val="000000"/>
                </a:solidFill>
                <a:effectLst/>
                <a:latin typeface="Consolas" panose="020B0609020204030204" pitchFamily="49" charset="0"/>
              </a:rPr>
              <a:t>(</a:t>
            </a:r>
            <a:r>
              <a:rPr lang="nl-NL" altLang="nl-NL" sz="3600" b="1" dirty="0">
                <a:solidFill>
                  <a:srgbClr val="A31515"/>
                </a:solidFill>
                <a:latin typeface="Consolas" panose="020B0609020204030204" pitchFamily="49" charset="0"/>
              </a:rPr>
              <a:t>'</a:t>
            </a:r>
            <a:r>
              <a:rPr lang="nl-NL" altLang="nl-NL" sz="3600" b="1" dirty="0" err="1">
                <a:solidFill>
                  <a:srgbClr val="A31515"/>
                </a:solidFill>
                <a:latin typeface="Consolas" panose="020B0609020204030204" pitchFamily="49" charset="0"/>
              </a:rPr>
              <a:t>watch-libs</a:t>
            </a:r>
            <a:r>
              <a:rPr kumimoji="0" lang="nl-NL" altLang="nl-NL" sz="3600" b="1"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build-libs</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FF"/>
                </a:solidFill>
                <a:effectLst/>
                <a:latin typeface="Consolas" panose="020B0609020204030204" pitchFamily="49" charset="0"/>
              </a:rPr>
              <a:t>function</a:t>
            </a:r>
            <a:r>
              <a:rPr kumimoji="0" lang="nl-NL" altLang="nl-NL" sz="36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lang="nl-NL" altLang="nl-NL" sz="3600" dirty="0" err="1">
                <a:latin typeface="Consolas" panose="020B0609020204030204" pitchFamily="49" charset="0"/>
              </a:rPr>
              <a:t>gulp.watch</a:t>
            </a:r>
            <a:r>
              <a:rPr lang="nl-NL" altLang="nl-NL" sz="3600" dirty="0">
                <a:latin typeface="Consolas" panose="020B0609020204030204" pitchFamily="49" charset="0"/>
              </a:rPr>
              <a:t>(</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libs</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js</a:t>
            </a:r>
            <a:r>
              <a:rPr lang="nl-NL" altLang="nl-NL" sz="3600" dirty="0">
                <a:solidFill>
                  <a:srgbClr val="A31515"/>
                </a:solidFill>
                <a:latin typeface="Consolas" panose="020B0609020204030204" pitchFamily="49" charset="0"/>
              </a:rPr>
              <a:t> '</a:t>
            </a:r>
            <a:r>
              <a:rPr lang="nl-NL" altLang="nl-NL" sz="3600" dirty="0">
                <a:latin typeface="Consolas" panose="020B0609020204030204" pitchFamily="49" charset="0"/>
              </a:rPr>
              <a:t>, </a:t>
            </a:r>
            <a:r>
              <a:rPr kumimoji="0" lang="nl-NL" altLang="nl-NL" sz="3600" b="0" i="0" u="none" strike="noStrike" cap="none" normalizeH="0" baseline="0" dirty="0">
                <a:ln>
                  <a:noFill/>
                </a:ln>
                <a:solidFill>
                  <a:srgbClr val="000000"/>
                </a:solidFill>
                <a:effectLst/>
                <a:latin typeface="Consolas" panose="020B0609020204030204" pitchFamily="49" charset="0"/>
              </a:rPr>
              <a:t>[</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build-libs</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a:t>
            </a:r>
            <a:endParaRPr kumimoji="0" lang="nl-NL" altLang="nl-NL"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22930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Demo Time</a:t>
            </a:r>
            <a:endParaRPr lang="en-GB" sz="4400" dirty="0"/>
          </a:p>
        </p:txBody>
      </p:sp>
      <p:sp>
        <p:nvSpPr>
          <p:cNvPr id="2" name="TextBox 1"/>
          <p:cNvSpPr txBox="1"/>
          <p:nvPr/>
        </p:nvSpPr>
        <p:spPr>
          <a:xfrm>
            <a:off x="2679610" y="4882576"/>
            <a:ext cx="15551240" cy="2784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857250" indent="-857250">
              <a:buFont typeface="Arial" panose="020B0604020202020204" pitchFamily="34" charset="0"/>
              <a:buChar char="•"/>
            </a:pPr>
            <a:r>
              <a:rPr kumimoji="0" lang="en-GB" sz="6600" b="0" i="0" u="none" strike="noStrike" cap="none" spc="0" normalizeH="0" baseline="0" dirty="0">
                <a:ln>
                  <a:noFill/>
                </a:ln>
                <a:solidFill>
                  <a:srgbClr val="000000"/>
                </a:solidFill>
                <a:effectLst/>
                <a:uFillTx/>
                <a:sym typeface="Arial"/>
              </a:rPr>
              <a:t>Bower</a:t>
            </a:r>
            <a:endParaRPr lang="en-GB" sz="6600" dirty="0"/>
          </a:p>
          <a:p>
            <a:pPr marL="857250" indent="-857250">
              <a:buFont typeface="Arial" panose="020B0604020202020204" pitchFamily="34" charset="0"/>
              <a:buChar char="•"/>
            </a:pPr>
            <a:r>
              <a:rPr lang="en-GB" sz="6600" dirty="0"/>
              <a:t>Gulp</a:t>
            </a:r>
            <a:endParaRPr lang="nl-NL" sz="6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1560" y="-138644"/>
            <a:ext cx="11902440" cy="13886180"/>
          </a:xfrm>
          <a:prstGeom prst="rect">
            <a:avLst/>
          </a:prstGeom>
        </p:spPr>
      </p:pic>
    </p:spTree>
    <p:extLst>
      <p:ext uri="{BB962C8B-B14F-4D97-AF65-F5344CB8AC3E}">
        <p14:creationId xmlns:p14="http://schemas.microsoft.com/office/powerpoint/2010/main" val="361498826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3"/>
          </p:nvPr>
        </p:nvSpPr>
        <p:spPr/>
        <p:txBody>
          <a:bodyPr/>
          <a:lstStyle/>
          <a:p>
            <a:endParaRPr lang="en-US"/>
          </a:p>
        </p:txBody>
      </p:sp>
      <p:sp>
        <p:nvSpPr>
          <p:cNvPr id="139" name="Shape 139"/>
          <p:cNvSpPr>
            <a:spLocks noGrp="1"/>
          </p:cNvSpPr>
          <p:nvPr>
            <p:ph type="title"/>
          </p:nvPr>
        </p:nvSpPr>
        <p:spPr>
          <a:prstGeom prst="rect">
            <a:avLst/>
          </a:prstGeom>
        </p:spPr>
        <p:txBody>
          <a:bodyPr/>
          <a:lstStyle/>
          <a:p>
            <a:r>
              <a:rPr lang="en-GB" altLang="nl-NL" sz="6600" kern="1200" dirty="0">
                <a:ea typeface="+mj-ea"/>
                <a:cs typeface="+mj-cs"/>
              </a:rPr>
              <a:t>Introduction</a:t>
            </a:r>
            <a:br>
              <a:rPr lang="en-GB" altLang="nl-NL" sz="6600" kern="1200" dirty="0">
                <a:ea typeface="+mj-ea"/>
                <a:cs typeface="+mj-cs"/>
              </a:rPr>
            </a:br>
            <a:r>
              <a:rPr lang="en-GB" altLang="nl-NL" sz="4400" kern="1200" dirty="0">
                <a:ea typeface="+mj-ea"/>
                <a:cs typeface="+mj-cs"/>
              </a:rPr>
              <a:t>Why should you build web applications</a:t>
            </a:r>
            <a:endParaRPr sz="28700" dirty="0"/>
          </a:p>
        </p:txBody>
      </p:sp>
      <p:sp>
        <p:nvSpPr>
          <p:cNvPr id="5" name="Text Placeholder 4"/>
          <p:cNvSpPr>
            <a:spLocks noGrp="1"/>
          </p:cNvSpPr>
          <p:nvPr>
            <p:ph type="body" idx="1"/>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uk-UA" smtClean="0"/>
              <a:t>4</a:t>
            </a:fld>
            <a:endParaRPr lang="uk-UA"/>
          </a:p>
        </p:txBody>
      </p:sp>
      <p:sp>
        <p:nvSpPr>
          <p:cNvPr id="3" name="TextBox 2"/>
          <p:cNvSpPr txBox="1"/>
          <p:nvPr/>
        </p:nvSpPr>
        <p:spPr>
          <a:xfrm>
            <a:off x="2679610" y="4176923"/>
            <a:ext cx="20059650" cy="374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buFont typeface="Arial" panose="020B0604020202020204" pitchFamily="34" charset="0"/>
              <a:buChar char="•"/>
            </a:pPr>
            <a:r>
              <a:rPr lang="nl-NL" sz="3600" dirty="0">
                <a:latin typeface="Arial" charset="0"/>
              </a:rPr>
              <a:t>Crossplatform</a:t>
            </a:r>
          </a:p>
          <a:p>
            <a:pPr marL="571500" indent="-571500">
              <a:buFont typeface="Arial" panose="020B0604020202020204" pitchFamily="34" charset="0"/>
              <a:buChar char="•"/>
            </a:pPr>
            <a:r>
              <a:rPr lang="nl-NL" sz="3600" dirty="0"/>
              <a:t>Availability</a:t>
            </a:r>
          </a:p>
          <a:p>
            <a:pPr marL="571500" indent="-571500">
              <a:buFont typeface="Arial" panose="020B0604020202020204" pitchFamily="34" charset="0"/>
              <a:buChar char="•"/>
            </a:pPr>
            <a:r>
              <a:rPr lang="nl-NL" sz="3600" dirty="0">
                <a:latin typeface="Arial" charset="0"/>
              </a:rPr>
              <a:t>Performance </a:t>
            </a:r>
          </a:p>
          <a:p>
            <a:pPr marL="571500" indent="-571500">
              <a:buFont typeface="Arial" panose="020B0604020202020204" pitchFamily="34" charset="0"/>
              <a:buChar char="•"/>
            </a:pPr>
            <a:r>
              <a:rPr lang="nl-NL" sz="3600" dirty="0" err="1"/>
              <a:t>Usability</a:t>
            </a:r>
            <a:endParaRPr lang="nl-NL" sz="3600" dirty="0"/>
          </a:p>
          <a:p>
            <a:pPr marL="571500" indent="-571500">
              <a:buFont typeface="Arial" panose="020B0604020202020204" pitchFamily="34" charset="0"/>
              <a:buChar char="•"/>
            </a:pPr>
            <a:r>
              <a:rPr lang="nl-NL" sz="3600" dirty="0" err="1"/>
              <a:t>Interactivity</a:t>
            </a:r>
            <a:r>
              <a:rPr lang="nl-NL" sz="3600" dirty="0"/>
              <a:t> </a:t>
            </a:r>
            <a:r>
              <a:rPr lang="nl-NL" sz="3600" dirty="0">
                <a:latin typeface="Arial" charset="0"/>
              </a:rPr>
              <a:t>(</a:t>
            </a:r>
            <a:r>
              <a:rPr lang="nl-NL" sz="3600" dirty="0" err="1">
                <a:latin typeface="Arial" charset="0"/>
              </a:rPr>
              <a:t>async</a:t>
            </a:r>
            <a:r>
              <a:rPr lang="nl-NL" sz="3600" dirty="0">
                <a:latin typeface="Arial" charset="0"/>
              </a:rPr>
              <a:t>)</a:t>
            </a:r>
          </a:p>
        </p:txBody>
      </p:sp>
      <p:pic>
        <p:nvPicPr>
          <p:cNvPr id="7170" name="Picture 2" descr="https://pbs.twimg.com/media/BzH80FYCAAEhoY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904" y="3669499"/>
            <a:ext cx="13219080" cy="1004650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p:cNvSpPr>
          <p:nvPr/>
        </p:nvSpPr>
        <p:spPr>
          <a:xfrm>
            <a:off x="11941968" y="13108781"/>
            <a:ext cx="482204" cy="488504"/>
          </a:xfrm>
          <a:prstGeom prst="rect">
            <a:avLst/>
          </a:prstGeom>
        </p:spPr>
        <p:txBody>
          <a:bodyPr/>
          <a:lstStyle/>
          <a:p>
            <a:endParaRPr lang="nl-NL" dirty="0"/>
          </a:p>
        </p:txBody>
      </p:sp>
    </p:spTree>
    <p:extLst>
      <p:ext uri="{BB962C8B-B14F-4D97-AF65-F5344CB8AC3E}">
        <p14:creationId xmlns:p14="http://schemas.microsoft.com/office/powerpoint/2010/main" val="29982686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a:xfrm>
            <a:off x="1856111" y="3722944"/>
            <a:ext cx="21136121" cy="8036720"/>
          </a:xfrm>
        </p:spPr>
        <p:txBody>
          <a:bodyPr/>
          <a:lstStyle/>
          <a:p>
            <a:endParaRPr lang="en-US" dirty="0"/>
          </a:p>
        </p:txBody>
      </p:sp>
      <p:pic>
        <p:nvPicPr>
          <p:cNvPr id="6" name="Content Placeholder 5"/>
          <p:cNvPicPr>
            <a:picLocks noGrp="1" noChangeAspect="1"/>
          </p:cNvPicPr>
          <p:nvPr>
            <p:ph idx="3"/>
          </p:nvPr>
        </p:nvPicPr>
        <p:blipFill>
          <a:blip r:embed="rId2">
            <a:extLst>
              <a:ext uri="{28A0092B-C50C-407E-A947-70E740481C1C}">
                <a14:useLocalDpi xmlns:a14="http://schemas.microsoft.com/office/drawing/2010/main" val="0"/>
              </a:ext>
            </a:extLst>
          </a:blip>
          <a:stretch>
            <a:fillRect/>
          </a:stretch>
        </p:blipFill>
        <p:spPr>
          <a:xfrm>
            <a:off x="-259538" y="2235577"/>
            <a:ext cx="25321775" cy="10873204"/>
          </a:xfrm>
        </p:spPr>
      </p:pic>
    </p:spTree>
    <p:extLst>
      <p:ext uri="{BB962C8B-B14F-4D97-AF65-F5344CB8AC3E}">
        <p14:creationId xmlns:p14="http://schemas.microsoft.com/office/powerpoint/2010/main" val="15250226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Code Quality</a:t>
            </a:r>
            <a:br>
              <a:rPr lang="en-GB" altLang="nl-NL" dirty="0"/>
            </a:br>
            <a:r>
              <a:rPr lang="en-GB" altLang="nl-NL" sz="4800" dirty="0"/>
              <a:t>Unit testing</a:t>
            </a:r>
            <a:endParaRPr lang="en-GB" sz="4400" dirty="0"/>
          </a:p>
        </p:txBody>
      </p:sp>
      <p:sp>
        <p:nvSpPr>
          <p:cNvPr id="2" name="TextBox 1"/>
          <p:cNvSpPr txBox="1"/>
          <p:nvPr/>
        </p:nvSpPr>
        <p:spPr>
          <a:xfrm>
            <a:off x="2679610" y="4228547"/>
            <a:ext cx="20797610" cy="2064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buFont typeface="Arial" panose="020B0604020202020204" pitchFamily="34" charset="0"/>
              <a:buChar char="•"/>
            </a:pPr>
            <a:r>
              <a:rPr lang="en-GB" altLang="nl-NL" sz="4800" dirty="0"/>
              <a:t>Front-end code more and more business logic</a:t>
            </a:r>
          </a:p>
          <a:p>
            <a:pPr marL="571500" indent="-571500">
              <a:buFont typeface="Arial" panose="020B0604020202020204" pitchFamily="34" charset="0"/>
              <a:buChar char="•"/>
            </a:pPr>
            <a:r>
              <a:rPr lang="en-GB" altLang="nl-NL" sz="4800" dirty="0"/>
              <a:t>Mobile apps written in </a:t>
            </a:r>
            <a:r>
              <a:rPr lang="en-GB" altLang="nl-NL" sz="4800" dirty="0" err="1"/>
              <a:t>javascript</a:t>
            </a:r>
            <a:endParaRPr lang="en-GB" altLang="nl-NL" sz="4800" dirty="0"/>
          </a:p>
        </p:txBody>
      </p:sp>
      <p:sp>
        <p:nvSpPr>
          <p:cNvPr id="4" name="TextBox 3"/>
          <p:cNvSpPr txBox="1"/>
          <p:nvPr/>
        </p:nvSpPr>
        <p:spPr>
          <a:xfrm>
            <a:off x="2679610" y="6434261"/>
            <a:ext cx="15551240" cy="39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r>
              <a:rPr lang="en-GB" altLang="nl-NL" sz="4800" dirty="0"/>
              <a:t>Frameworks</a:t>
            </a:r>
          </a:p>
          <a:p>
            <a:pPr marL="571500" indent="-571500">
              <a:buFont typeface="Arial" panose="020B0604020202020204" pitchFamily="34" charset="0"/>
              <a:buChar char="•"/>
            </a:pPr>
            <a:r>
              <a:rPr lang="en-GB" altLang="nl-NL" sz="4800" dirty="0"/>
              <a:t>Test runner: Karma</a:t>
            </a:r>
          </a:p>
          <a:p>
            <a:pPr marL="571500" indent="-571500">
              <a:buFont typeface="Arial" panose="020B0604020202020204" pitchFamily="34" charset="0"/>
              <a:buChar char="•"/>
            </a:pPr>
            <a:r>
              <a:rPr lang="en-GB" altLang="nl-NL" sz="4800" dirty="0"/>
              <a:t>Testing framework: Jasmine</a:t>
            </a:r>
          </a:p>
          <a:p>
            <a:pPr marL="571500" indent="-571500">
              <a:buFont typeface="Arial" panose="020B0604020202020204" pitchFamily="34" charset="0"/>
              <a:buChar char="•"/>
            </a:pPr>
            <a:r>
              <a:rPr lang="en-GB" altLang="nl-NL" sz="4800" dirty="0"/>
              <a:t>Mocking framework: Angular mock</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547" y="10419583"/>
            <a:ext cx="2923975" cy="2797269"/>
          </a:xfrm>
          <a:prstGeom prst="rect">
            <a:avLst/>
          </a:prstGeom>
        </p:spPr>
      </p:pic>
      <p:pic>
        <p:nvPicPr>
          <p:cNvPr id="9218" name="Picture 2" descr="https://avatars1.githubusercontent.com/u/3284117?v=3&amp;s=400"/>
          <p:cNvPicPr>
            <a:picLocks noChangeAspect="1" noChangeArrowheads="1"/>
          </p:cNvPicPr>
          <p:nvPr/>
        </p:nvPicPr>
        <p:blipFill rotWithShape="1">
          <a:blip r:embed="rId4">
            <a:extLst>
              <a:ext uri="{28A0092B-C50C-407E-A947-70E740481C1C}">
                <a14:useLocalDpi xmlns:a14="http://schemas.microsoft.com/office/drawing/2010/main" val="0"/>
              </a:ext>
            </a:extLst>
          </a:blip>
          <a:srcRect l="7959" t="18610" r="7469" b="16280"/>
          <a:stretch/>
        </p:blipFill>
        <p:spPr bwMode="auto">
          <a:xfrm>
            <a:off x="2679610" y="10419583"/>
            <a:ext cx="3633355" cy="27972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8104" y="10419582"/>
            <a:ext cx="4733840" cy="2797269"/>
          </a:xfrm>
          <a:prstGeom prst="rect">
            <a:avLst/>
          </a:prstGeom>
        </p:spPr>
      </p:pic>
    </p:spTree>
    <p:extLst>
      <p:ext uri="{BB962C8B-B14F-4D97-AF65-F5344CB8AC3E}">
        <p14:creationId xmlns:p14="http://schemas.microsoft.com/office/powerpoint/2010/main" val="33956330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Code Quality</a:t>
            </a:r>
            <a:br>
              <a:rPr lang="en-GB" altLang="nl-NL" dirty="0"/>
            </a:br>
            <a:r>
              <a:rPr lang="en-GB" altLang="nl-NL" sz="4800" dirty="0"/>
              <a:t>Unit testing - Karma</a:t>
            </a:r>
            <a:endParaRPr lang="en-GB" sz="4400" dirty="0"/>
          </a:p>
        </p:txBody>
      </p:sp>
      <p:sp>
        <p:nvSpPr>
          <p:cNvPr id="4" name="TextBox 4"/>
          <p:cNvSpPr txBox="1"/>
          <p:nvPr/>
        </p:nvSpPr>
        <p:spPr>
          <a:xfrm>
            <a:off x="2773443" y="4912776"/>
            <a:ext cx="7962314" cy="3705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GB" sz="4800" dirty="0"/>
              <a:t>Run your tests automated. </a:t>
            </a:r>
            <a:endParaRPr kumimoji="0" lang="en-GB" sz="4800" b="0" i="0" u="none" strike="noStrike" cap="none" spc="0" normalizeH="0" baseline="0" dirty="0">
              <a:ln>
                <a:noFill/>
              </a:ln>
              <a:solidFill>
                <a:srgbClr val="000000"/>
              </a:solidFill>
              <a:effectLst/>
              <a:uFillTx/>
              <a:sym typeface="Arial"/>
            </a:endParaRPr>
          </a:p>
          <a:p>
            <a:r>
              <a:rPr lang="en-GB" sz="4800" dirty="0"/>
              <a:t>Almost any browser.</a:t>
            </a:r>
          </a:p>
          <a:p>
            <a:pPr marL="0" marR="0" indent="0" algn="l" defTabSz="584200" rtl="0" fontAlgn="auto" latinLnBrk="0" hangingPunct="0">
              <a:lnSpc>
                <a:spcPct val="130000"/>
              </a:lnSpc>
              <a:spcBef>
                <a:spcPts val="0"/>
              </a:spcBef>
              <a:spcAft>
                <a:spcPts val="0"/>
              </a:spcAft>
              <a:buClrTx/>
              <a:buSzTx/>
              <a:buFontTx/>
              <a:buNone/>
              <a:tabLst>
                <a:tab pos="1371600" algn="l"/>
              </a:tabLst>
            </a:pPr>
            <a:r>
              <a:rPr lang="en-GB" sz="4800" dirty="0"/>
              <a:t>Can be started from Gulp</a:t>
            </a:r>
          </a:p>
          <a:p>
            <a:pPr marL="0" marR="0" indent="0" algn="l" defTabSz="584200" rtl="0" fontAlgn="auto" latinLnBrk="0" hangingPunct="0">
              <a:lnSpc>
                <a:spcPct val="130000"/>
              </a:lnSpc>
              <a:spcBef>
                <a:spcPts val="0"/>
              </a:spcBef>
              <a:spcAft>
                <a:spcPts val="0"/>
              </a:spcAft>
              <a:buClrTx/>
              <a:buSzTx/>
              <a:buFontTx/>
              <a:buNone/>
              <a:tabLst>
                <a:tab pos="1371600" algn="l"/>
              </a:tabLst>
            </a:pPr>
            <a:endParaRPr lang="en-GB"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4954" t="12744" r="26051" b="9256"/>
          <a:stretch/>
        </p:blipFill>
        <p:spPr>
          <a:xfrm>
            <a:off x="10383973" y="9446835"/>
            <a:ext cx="2852383" cy="30273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5290" y="9438694"/>
            <a:ext cx="3026960" cy="30269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3443" y="9445230"/>
            <a:ext cx="3160124" cy="3028980"/>
          </a:xfrm>
          <a:prstGeom prst="rect">
            <a:avLst/>
          </a:prstGeom>
        </p:spPr>
      </p:pic>
      <p:pic>
        <p:nvPicPr>
          <p:cNvPr id="1026" name="Picture 2" descr="https://pbs.twimg.com/profile_images/1884362265/phantomjs_400x4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48079" y="9447175"/>
            <a:ext cx="3027035" cy="3027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0967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3"/>
          </p:nvPr>
        </p:nvSpPr>
        <p:spPr/>
        <p:txBody>
          <a:bodyPr/>
          <a:lstStyle/>
          <a:p>
            <a:endParaRPr lang="en-US"/>
          </a:p>
        </p:txBody>
      </p:sp>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Code Quality</a:t>
            </a:r>
            <a:br>
              <a:rPr lang="en-GB" altLang="nl-NL" dirty="0"/>
            </a:br>
            <a:r>
              <a:rPr lang="en-GB" altLang="nl-NL" sz="4800" dirty="0"/>
              <a:t>Unit testing – Spec files</a:t>
            </a:r>
            <a:endParaRPr lang="en-GB" sz="4400" dirty="0"/>
          </a:p>
        </p:txBody>
      </p:sp>
      <p:sp>
        <p:nvSpPr>
          <p:cNvPr id="6" name="Text Placeholder 5"/>
          <p:cNvSpPr>
            <a:spLocks noGrp="1"/>
          </p:cNvSpPr>
          <p:nvPr>
            <p:ph type="body" idx="1"/>
          </p:nvPr>
        </p:nvSpPr>
        <p:spPr/>
        <p:txBody>
          <a:bodyPr/>
          <a:lstStyle/>
          <a:p>
            <a:endParaRPr lang="en-US"/>
          </a:p>
        </p:txBody>
      </p:sp>
      <p:sp>
        <p:nvSpPr>
          <p:cNvPr id="2" name="TextBox 1"/>
          <p:cNvSpPr txBox="1"/>
          <p:nvPr/>
        </p:nvSpPr>
        <p:spPr>
          <a:xfrm>
            <a:off x="2679610" y="4299916"/>
            <a:ext cx="17958288" cy="2184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GB" dirty="0"/>
              <a:t>Usually we place tests right next to the file you want to test.</a:t>
            </a:r>
          </a:p>
          <a:p>
            <a:pPr marL="0" marR="0" indent="0" algn="l" defTabSz="584200" rtl="0" fontAlgn="auto" latinLnBrk="0" hangingPunct="0">
              <a:lnSpc>
                <a:spcPct val="130000"/>
              </a:lnSpc>
              <a:spcBef>
                <a:spcPts val="0"/>
              </a:spcBef>
              <a:spcAft>
                <a:spcPts val="0"/>
              </a:spcAft>
              <a:buClrTx/>
              <a:buSzTx/>
              <a:buFontTx/>
              <a:buNone/>
              <a:tabLst>
                <a:tab pos="1371600" algn="l"/>
              </a:tabLst>
            </a:pPr>
            <a:endParaRPr kumimoji="0" lang="en-GB" sz="3400" b="0" i="0" u="none" strike="noStrike" cap="none" spc="0" normalizeH="0" baseline="0" dirty="0">
              <a:ln>
                <a:noFill/>
              </a:ln>
              <a:solidFill>
                <a:srgbClr val="000000"/>
              </a:solidFill>
              <a:effectLst/>
              <a:uFillTx/>
              <a:latin typeface="+mn-lt"/>
              <a:ea typeface="+mn-ea"/>
              <a:cs typeface="+mn-cs"/>
              <a:sym typeface="Arial"/>
            </a:endParaRPr>
          </a:p>
          <a:p>
            <a:pPr marL="0" marR="0" indent="0" algn="l" defTabSz="584200" rtl="0" fontAlgn="auto" latinLnBrk="0" hangingPunct="0">
              <a:lnSpc>
                <a:spcPct val="130000"/>
              </a:lnSpc>
              <a:spcBef>
                <a:spcPts val="0"/>
              </a:spcBef>
              <a:spcAft>
                <a:spcPts val="0"/>
              </a:spcAft>
              <a:buClrTx/>
              <a:buSzTx/>
              <a:buFontTx/>
              <a:buNone/>
              <a:tabLst>
                <a:tab pos="1371600" algn="l"/>
              </a:tabLst>
            </a:pPr>
            <a:r>
              <a:rPr lang="en-GB" dirty="0"/>
              <a:t>Different from Java or C# where you probably have you tests grouped together</a:t>
            </a:r>
            <a:endParaRPr kumimoji="0" lang="nl-NL" sz="3400" b="0" i="0" u="none" strike="noStrike" cap="none" spc="0" normalizeH="0" baseline="0" dirty="0">
              <a:ln>
                <a:noFill/>
              </a:ln>
              <a:solidFill>
                <a:srgbClr val="000000"/>
              </a:solidFill>
              <a:effectLst/>
              <a:uFillTx/>
              <a:latin typeface="+mn-lt"/>
              <a:ea typeface="+mn-ea"/>
              <a:cs typeface="+mn-cs"/>
              <a:sym typeface="Arial"/>
            </a:endParaRPr>
          </a:p>
        </p:txBody>
      </p:sp>
      <p:pic>
        <p:nvPicPr>
          <p:cNvPr id="4" name="Picture 3"/>
          <p:cNvPicPr>
            <a:picLocks noChangeAspect="1"/>
          </p:cNvPicPr>
          <p:nvPr/>
        </p:nvPicPr>
        <p:blipFill>
          <a:blip r:embed="rId3"/>
          <a:stretch>
            <a:fillRect/>
          </a:stretch>
        </p:blipFill>
        <p:spPr>
          <a:xfrm>
            <a:off x="15944850" y="7382827"/>
            <a:ext cx="7383780" cy="5368840"/>
          </a:xfrm>
          <a:prstGeom prst="rect">
            <a:avLst/>
          </a:prstGeom>
        </p:spPr>
      </p:pic>
    </p:spTree>
    <p:extLst>
      <p:ext uri="{BB962C8B-B14F-4D97-AF65-F5344CB8AC3E}">
        <p14:creationId xmlns:p14="http://schemas.microsoft.com/office/powerpoint/2010/main" val="184227670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Code Quality</a:t>
            </a:r>
            <a:br>
              <a:rPr lang="en-GB" altLang="nl-NL" dirty="0"/>
            </a:br>
            <a:r>
              <a:rPr lang="en-GB" altLang="nl-NL" sz="4800" dirty="0"/>
              <a:t>Unit testing – Jasmine</a:t>
            </a:r>
            <a:endParaRPr lang="en-GB" sz="4400" dirty="0"/>
          </a:p>
        </p:txBody>
      </p:sp>
      <p:sp>
        <p:nvSpPr>
          <p:cNvPr id="2" name="TextBox 1"/>
          <p:cNvSpPr txBox="1"/>
          <p:nvPr/>
        </p:nvSpPr>
        <p:spPr>
          <a:xfrm>
            <a:off x="2679610" y="5035606"/>
            <a:ext cx="7303867" cy="39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457200" indent="-457200">
              <a:buFont typeface="Arial" panose="020B0604020202020204" pitchFamily="34" charset="0"/>
              <a:buChar char="•"/>
            </a:pPr>
            <a:r>
              <a:rPr lang="en-GB" sz="4800" dirty="0"/>
              <a:t>describe</a:t>
            </a:r>
          </a:p>
          <a:p>
            <a:pPr marL="457200" indent="-457200">
              <a:buFont typeface="Arial" panose="020B0604020202020204" pitchFamily="34" charset="0"/>
              <a:buChar char="•"/>
            </a:pPr>
            <a:r>
              <a:rPr lang="en-GB" sz="4800" dirty="0" err="1"/>
              <a:t>beforeEach</a:t>
            </a:r>
            <a:endParaRPr lang="en-GB" sz="4800" dirty="0"/>
          </a:p>
          <a:p>
            <a:pPr marL="457200" marR="0" indent="-457200" algn="l" defTabSz="584200" rtl="0" fontAlgn="auto" latinLnBrk="0" hangingPunct="0">
              <a:lnSpc>
                <a:spcPct val="130000"/>
              </a:lnSpc>
              <a:spcBef>
                <a:spcPts val="0"/>
              </a:spcBef>
              <a:spcAft>
                <a:spcPts val="0"/>
              </a:spcAft>
              <a:buClrTx/>
              <a:buSzTx/>
              <a:buFont typeface="Arial" panose="020B0604020202020204" pitchFamily="34" charset="0"/>
              <a:buChar char="•"/>
              <a:tabLst>
                <a:tab pos="1371600" algn="l"/>
              </a:tabLst>
            </a:pPr>
            <a:r>
              <a:rPr lang="en-GB" sz="4800" dirty="0"/>
              <a:t>it</a:t>
            </a:r>
          </a:p>
          <a:p>
            <a:pPr marL="457200" marR="0" indent="-457200" algn="l" defTabSz="584200" rtl="0" fontAlgn="auto" latinLnBrk="0" hangingPunct="0">
              <a:lnSpc>
                <a:spcPct val="130000"/>
              </a:lnSpc>
              <a:spcBef>
                <a:spcPts val="0"/>
              </a:spcBef>
              <a:spcAft>
                <a:spcPts val="0"/>
              </a:spcAft>
              <a:buClrTx/>
              <a:buSzTx/>
              <a:buFont typeface="Arial" panose="020B0604020202020204" pitchFamily="34" charset="0"/>
              <a:buChar char="•"/>
              <a:tabLst>
                <a:tab pos="1371600" algn="l"/>
              </a:tabLst>
            </a:pPr>
            <a:r>
              <a:rPr lang="en-GB" sz="4800" dirty="0"/>
              <a:t>expect</a:t>
            </a:r>
          </a:p>
        </p:txBody>
      </p:sp>
      <p:sp>
        <p:nvSpPr>
          <p:cNvPr id="5" name="TextBox 3"/>
          <p:cNvSpPr txBox="1"/>
          <p:nvPr/>
        </p:nvSpPr>
        <p:spPr>
          <a:xfrm>
            <a:off x="2679610" y="3990431"/>
            <a:ext cx="10176581" cy="1104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GB" sz="4800" dirty="0"/>
              <a:t>BDD </a:t>
            </a:r>
            <a:r>
              <a:rPr lang="en-GB" sz="4800" dirty="0" err="1"/>
              <a:t>Behavior</a:t>
            </a:r>
            <a:r>
              <a:rPr lang="en-GB" sz="4800" dirty="0"/>
              <a:t> Driven Development</a:t>
            </a:r>
            <a:endParaRPr kumimoji="0" lang="nl-NL" sz="4800" b="0" i="0" u="none" strike="noStrike" cap="none" spc="0" normalizeH="0" baseline="0" dirty="0">
              <a:ln>
                <a:noFill/>
              </a:ln>
              <a:solidFill>
                <a:srgbClr val="000000"/>
              </a:solidFill>
              <a:effectLst/>
              <a:uFillTx/>
              <a:sym typeface="Arial"/>
            </a:endParaRPr>
          </a:p>
        </p:txBody>
      </p:sp>
      <p:sp>
        <p:nvSpPr>
          <p:cNvPr id="6" name="Rectangle 1"/>
          <p:cNvSpPr>
            <a:spLocks noChangeArrowheads="1"/>
          </p:cNvSpPr>
          <p:nvPr/>
        </p:nvSpPr>
        <p:spPr bwMode="auto">
          <a:xfrm>
            <a:off x="9983477" y="5690698"/>
            <a:ext cx="13345425" cy="5618559"/>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err="1">
                <a:ln>
                  <a:noFill/>
                </a:ln>
                <a:solidFill>
                  <a:srgbClr val="000000"/>
                </a:solidFill>
                <a:effectLst/>
                <a:latin typeface="Consolas" panose="020B0609020204030204" pitchFamily="49" charset="0"/>
              </a:rPr>
              <a:t>describe</a:t>
            </a:r>
            <a:r>
              <a:rPr kumimoji="0" lang="nl-NL" altLang="nl-NL" sz="3600" b="0" i="0" u="none" strike="noStrike" cap="none" normalizeH="0" baseline="0" dirty="0">
                <a:ln>
                  <a:noFill/>
                </a:ln>
                <a:solidFill>
                  <a:srgbClr val="000000"/>
                </a:solidFill>
                <a:effectLst/>
                <a:latin typeface="Consolas" panose="020B0609020204030204" pitchFamily="49" charset="0"/>
              </a:rPr>
              <a:t>(</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err="1">
                <a:ln>
                  <a:noFill/>
                </a:ln>
                <a:solidFill>
                  <a:srgbClr val="A31515"/>
                </a:solidFill>
                <a:effectLst/>
                <a:latin typeface="Consolas" panose="020B0609020204030204" pitchFamily="49" charset="0"/>
              </a:rPr>
              <a:t>talkController</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FF"/>
                </a:solidFill>
                <a:effectLst/>
                <a:latin typeface="Consolas" panose="020B0609020204030204" pitchFamily="49" charset="0"/>
              </a:rPr>
              <a:t>function</a:t>
            </a:r>
            <a:r>
              <a:rPr kumimoji="0" lang="nl-NL" altLang="nl-NL" sz="3600" b="0" i="0" u="none" strike="noStrike" cap="none" normalizeH="0" baseline="0" dirty="0">
                <a:ln>
                  <a:noFill/>
                </a:ln>
                <a:solidFill>
                  <a:srgbClr val="000000"/>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0000FF"/>
                </a:solidFill>
                <a:effectLst/>
                <a:latin typeface="Consolas" panose="020B0609020204030204" pitchFamily="49" charset="0"/>
              </a:rPr>
              <a:t>let</a:t>
            </a:r>
            <a:r>
              <a:rPr kumimoji="0" lang="nl-NL" altLang="nl-NL" sz="3600" b="0" i="0" u="none" strike="noStrike" cap="none" normalizeH="0" baseline="0" dirty="0">
                <a:ln>
                  <a:noFill/>
                </a:ln>
                <a:solidFill>
                  <a:srgbClr val="000000"/>
                </a:solidFill>
                <a:effectLst/>
                <a:latin typeface="Consolas" panose="020B0609020204030204" pitchFamily="49" charset="0"/>
              </a:rPr>
              <a:t> controller;</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beforeEach</a:t>
            </a:r>
            <a:r>
              <a:rPr kumimoji="0" lang="nl-NL" altLang="nl-NL" sz="3600" b="0" i="0" u="none" strike="noStrike" cap="none" normalizeH="0" baseline="0" dirty="0">
                <a:ln>
                  <a:noFill/>
                </a:ln>
                <a:solidFill>
                  <a:srgbClr val="000000"/>
                </a:solidFill>
                <a:effectLst/>
                <a:latin typeface="Consolas" panose="020B0609020204030204" pitchFamily="49" charset="0"/>
              </a:rPr>
              <a:t>(()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controller = </a:t>
            </a:r>
            <a:r>
              <a:rPr kumimoji="0" lang="nl-NL" altLang="nl-NL" sz="3600" b="0" i="0" u="none" strike="noStrike" cap="none" normalizeH="0" baseline="0" dirty="0">
                <a:ln>
                  <a:noFill/>
                </a:ln>
                <a:solidFill>
                  <a:srgbClr val="0000FF"/>
                </a:solidFill>
                <a:effectLst/>
                <a:latin typeface="Consolas" panose="020B0609020204030204" pitchFamily="49" charset="0"/>
              </a:rPr>
              <a:t>new</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Talk.TalkController</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it</a:t>
            </a:r>
            <a:r>
              <a:rPr kumimoji="0" lang="nl-NL" altLang="nl-NL" sz="3600" b="0" i="0" u="none" strike="noStrike" cap="none" normalizeH="0" baseline="0" dirty="0">
                <a:ln>
                  <a:noFill/>
                </a:ln>
                <a:solidFill>
                  <a:srgbClr val="000000"/>
                </a:solidFill>
                <a:effectLst/>
                <a:latin typeface="Consolas" panose="020B0609020204030204" pitchFamily="49" charset="0"/>
              </a:rPr>
              <a:t>(</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err="1">
                <a:ln>
                  <a:noFill/>
                </a:ln>
                <a:solidFill>
                  <a:srgbClr val="A31515"/>
                </a:solidFill>
                <a:effectLst/>
                <a:latin typeface="Consolas" panose="020B0609020204030204" pitchFamily="49" charset="0"/>
              </a:rPr>
              <a:t>Should</a:t>
            </a:r>
            <a:r>
              <a:rPr kumimoji="0" lang="nl-NL" altLang="nl-NL" sz="3600" b="0" i="0" u="none" strike="noStrike" cap="none" normalizeH="0" baseline="0" dirty="0">
                <a:ln>
                  <a:noFill/>
                </a:ln>
                <a:solidFill>
                  <a:srgbClr val="A31515"/>
                </a:solidFill>
                <a:effectLst/>
                <a:latin typeface="Consolas" panose="020B0609020204030204" pitchFamily="49" charset="0"/>
              </a:rPr>
              <a:t> </a:t>
            </a:r>
            <a:r>
              <a:rPr lang="nl-NL" altLang="nl-NL" sz="3600" dirty="0" err="1">
                <a:solidFill>
                  <a:srgbClr val="A31515"/>
                </a:solidFill>
                <a:latin typeface="Consolas" panose="020B0609020204030204" pitchFamily="49" charset="0"/>
              </a:rPr>
              <a:t>toggle</a:t>
            </a:r>
            <a:r>
              <a:rPr lang="nl-NL" altLang="nl-NL" sz="3600" dirty="0">
                <a:solidFill>
                  <a:srgbClr val="A31515"/>
                </a:solidFill>
                <a:latin typeface="Consolas" panose="020B0609020204030204" pitchFamily="49" charset="0"/>
              </a:rPr>
              <a:t> </a:t>
            </a:r>
            <a:r>
              <a:rPr kumimoji="0" lang="nl-NL" altLang="nl-NL" sz="3600" b="0" i="0" u="none" strike="noStrike" cap="none" normalizeH="0" baseline="0" dirty="0" err="1">
                <a:ln>
                  <a:noFill/>
                </a:ln>
                <a:solidFill>
                  <a:srgbClr val="A31515"/>
                </a:solidFill>
                <a:effectLst/>
                <a:latin typeface="Consolas" panose="020B0609020204030204" pitchFamily="49" charset="0"/>
              </a:rPr>
              <a:t>the</a:t>
            </a:r>
            <a:r>
              <a:rPr kumimoji="0" lang="nl-NL" altLang="nl-NL" sz="3600" b="0" i="0" u="none" strike="noStrike" cap="none" normalizeH="0" baseline="0" dirty="0">
                <a:ln>
                  <a:noFill/>
                </a:ln>
                <a:solidFill>
                  <a:srgbClr val="A31515"/>
                </a:solidFill>
                <a:effectLst/>
                <a:latin typeface="Consolas" panose="020B0609020204030204" pitchFamily="49" charset="0"/>
              </a:rPr>
              <a:t> </a:t>
            </a:r>
            <a:r>
              <a:rPr kumimoji="0" lang="nl-NL" altLang="nl-NL" sz="3600" b="0" i="0" u="none" strike="noStrike" cap="none" normalizeH="0" baseline="0" dirty="0" err="1">
                <a:ln>
                  <a:noFill/>
                </a:ln>
                <a:solidFill>
                  <a:srgbClr val="A31515"/>
                </a:solidFill>
                <a:effectLst/>
                <a:latin typeface="Consolas" panose="020B0609020204030204" pitchFamily="49" charset="0"/>
              </a:rPr>
              <a:t>variable</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controller.toggle</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expect</a:t>
            </a:r>
            <a:r>
              <a:rPr kumimoji="0" lang="nl-NL" altLang="nl-NL" sz="3600" b="0" i="0" u="none" strike="noStrike" cap="none" normalizeH="0" baseline="0" dirty="0">
                <a:ln>
                  <a:noFill/>
                </a:ln>
                <a:solidFill>
                  <a:srgbClr val="000000"/>
                </a:solidFill>
                <a:effectLst/>
                <a:latin typeface="Consolas" panose="020B0609020204030204" pitchFamily="49" charset="0"/>
              </a:rPr>
              <a:t>(</a:t>
            </a:r>
            <a:r>
              <a:rPr kumimoji="0" lang="nl-NL" altLang="nl-NL" sz="3600" b="0" i="0" u="none" strike="noStrike" cap="none" normalizeH="0" baseline="0" dirty="0" err="1">
                <a:ln>
                  <a:noFill/>
                </a:ln>
                <a:solidFill>
                  <a:srgbClr val="000000"/>
                </a:solidFill>
                <a:effectLst/>
                <a:latin typeface="Consolas" panose="020B0609020204030204" pitchFamily="49" charset="0"/>
              </a:rPr>
              <a:t>controller.toggle</a:t>
            </a:r>
            <a:r>
              <a:rPr kumimoji="0" lang="nl-NL" altLang="nl-NL" sz="3600" b="0" i="0" u="none" strike="noStrike" cap="none" normalizeH="0" baseline="0" dirty="0">
                <a:ln>
                  <a:noFill/>
                </a:ln>
                <a:solidFill>
                  <a:srgbClr val="000000"/>
                </a:solidFill>
                <a:effectLst/>
                <a:latin typeface="Consolas" panose="020B0609020204030204" pitchFamily="49" charset="0"/>
              </a:rPr>
              <a:t>).</a:t>
            </a:r>
            <a:r>
              <a:rPr kumimoji="0" lang="nl-NL" altLang="nl-NL" sz="3600" b="0" i="0" u="none" strike="noStrike" cap="none" normalizeH="0" baseline="0" dirty="0" err="1">
                <a:ln>
                  <a:noFill/>
                </a:ln>
                <a:solidFill>
                  <a:srgbClr val="000000"/>
                </a:solidFill>
                <a:effectLst/>
                <a:latin typeface="Consolas" panose="020B0609020204030204" pitchFamily="49" charset="0"/>
              </a:rPr>
              <a:t>toEqual</a:t>
            </a:r>
            <a:r>
              <a:rPr kumimoji="0" lang="nl-NL" altLang="nl-NL" sz="3600" b="0" i="0" u="none" strike="noStrike" cap="none" normalizeH="0" baseline="0" dirty="0">
                <a:ln>
                  <a:noFill/>
                </a:ln>
                <a:solidFill>
                  <a:srgbClr val="000000"/>
                </a:solidFill>
                <a:effectLst/>
                <a:latin typeface="Consolas" panose="020B0609020204030204" pitchFamily="49" charset="0"/>
              </a:rPr>
              <a:t>(</a:t>
            </a:r>
            <a:r>
              <a:rPr kumimoji="0" lang="nl-NL" altLang="nl-NL" sz="3600" b="0" i="0" u="none" strike="noStrike" cap="none" normalizeH="0" baseline="0" dirty="0" err="1">
                <a:ln>
                  <a:noFill/>
                </a:ln>
                <a:solidFill>
                  <a:srgbClr val="0000FF"/>
                </a:solidFill>
                <a:effectLst/>
                <a:latin typeface="Consolas" panose="020B0609020204030204" pitchFamily="49" charset="0"/>
              </a:rPr>
              <a:t>false</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endParaRPr kumimoji="0" lang="nl-NL" altLang="nl-NL"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14195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Code Quality</a:t>
            </a:r>
            <a:br>
              <a:rPr lang="en-GB" altLang="nl-NL" dirty="0"/>
            </a:br>
            <a:r>
              <a:rPr lang="en-GB" altLang="nl-NL" sz="4800" dirty="0"/>
              <a:t>Unit testing – Mocking angular</a:t>
            </a:r>
            <a:endParaRPr lang="en-GB" sz="4400" dirty="0"/>
          </a:p>
        </p:txBody>
      </p:sp>
      <p:sp>
        <p:nvSpPr>
          <p:cNvPr id="2" name="TextBox 1"/>
          <p:cNvSpPr txBox="1"/>
          <p:nvPr/>
        </p:nvSpPr>
        <p:spPr>
          <a:xfrm>
            <a:off x="369547" y="4166966"/>
            <a:ext cx="6384180" cy="87866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GB" sz="4800" dirty="0"/>
              <a:t>3 public functions:</a:t>
            </a:r>
            <a:endParaRPr kumimoji="0" lang="en-GB" sz="4800" b="0" i="0" u="none" strike="noStrike" cap="none" spc="0" normalizeH="0" baseline="0" dirty="0">
              <a:ln>
                <a:noFill/>
              </a:ln>
              <a:solidFill>
                <a:srgbClr val="000000"/>
              </a:solidFill>
              <a:effectLst/>
              <a:uFillTx/>
              <a:sym typeface="Arial"/>
            </a:endParaRPr>
          </a:p>
          <a:p>
            <a:pPr marL="457200" marR="0" indent="-457200" algn="l" defTabSz="584200" rtl="0" fontAlgn="auto" latinLnBrk="0" hangingPunct="0">
              <a:lnSpc>
                <a:spcPct val="130000"/>
              </a:lnSpc>
              <a:spcBef>
                <a:spcPts val="0"/>
              </a:spcBef>
              <a:spcAft>
                <a:spcPts val="0"/>
              </a:spcAft>
              <a:buClrTx/>
              <a:buSzTx/>
              <a:buFont typeface="Arial" panose="020B0604020202020204" pitchFamily="34" charset="0"/>
              <a:buChar char="•"/>
              <a:tabLst>
                <a:tab pos="1371600" algn="l"/>
              </a:tabLst>
            </a:pPr>
            <a:r>
              <a:rPr lang="en-GB" sz="4800" b="1" dirty="0"/>
              <a:t>module</a:t>
            </a:r>
          </a:p>
          <a:p>
            <a:pPr marR="0" algn="l" defTabSz="584200" rtl="0" fontAlgn="auto" latinLnBrk="0" hangingPunct="0">
              <a:lnSpc>
                <a:spcPct val="130000"/>
              </a:lnSpc>
              <a:spcBef>
                <a:spcPts val="0"/>
              </a:spcBef>
              <a:spcAft>
                <a:spcPts val="0"/>
              </a:spcAft>
              <a:buClrTx/>
              <a:buSzTx/>
              <a:tabLst>
                <a:tab pos="1371600" algn="l"/>
              </a:tabLst>
            </a:pPr>
            <a:r>
              <a:rPr lang="en-GB" sz="4800" dirty="0"/>
              <a:t>Used to load modules</a:t>
            </a:r>
          </a:p>
          <a:p>
            <a:pPr marL="457200" marR="0" indent="-457200" algn="l" defTabSz="584200" rtl="0" fontAlgn="auto" latinLnBrk="0" hangingPunct="0">
              <a:lnSpc>
                <a:spcPct val="130000"/>
              </a:lnSpc>
              <a:spcBef>
                <a:spcPts val="0"/>
              </a:spcBef>
              <a:spcAft>
                <a:spcPts val="0"/>
              </a:spcAft>
              <a:buClrTx/>
              <a:buSzTx/>
              <a:buFont typeface="Arial" panose="020B0604020202020204" pitchFamily="34" charset="0"/>
              <a:buChar char="•"/>
              <a:tabLst>
                <a:tab pos="1371600" algn="l"/>
              </a:tabLst>
            </a:pPr>
            <a:r>
              <a:rPr lang="en-GB" sz="4800" b="1" dirty="0"/>
              <a:t>i</a:t>
            </a:r>
            <a:r>
              <a:rPr kumimoji="0" lang="en-GB" sz="4800" b="1" i="0" u="none" strike="noStrike" cap="none" spc="0" normalizeH="0" baseline="0" dirty="0">
                <a:ln>
                  <a:noFill/>
                </a:ln>
                <a:solidFill>
                  <a:srgbClr val="000000"/>
                </a:solidFill>
                <a:effectLst/>
                <a:uFillTx/>
                <a:sym typeface="Arial"/>
              </a:rPr>
              <a:t>nject</a:t>
            </a:r>
          </a:p>
          <a:p>
            <a:pPr marR="0" algn="l" defTabSz="584200" rtl="0" fontAlgn="auto" latinLnBrk="0" hangingPunct="0">
              <a:lnSpc>
                <a:spcPct val="130000"/>
              </a:lnSpc>
              <a:spcBef>
                <a:spcPts val="0"/>
              </a:spcBef>
              <a:spcAft>
                <a:spcPts val="0"/>
              </a:spcAft>
              <a:buClrTx/>
              <a:buSzTx/>
              <a:tabLst>
                <a:tab pos="1371600" algn="l"/>
              </a:tabLst>
            </a:pPr>
            <a:r>
              <a:rPr lang="en-GB" sz="4800" dirty="0"/>
              <a:t>Used to get instances of components</a:t>
            </a:r>
            <a:endParaRPr kumimoji="0" lang="en-GB" sz="4800" b="0" i="0" u="none" strike="noStrike" cap="none" spc="0" normalizeH="0" baseline="0" dirty="0">
              <a:ln>
                <a:noFill/>
              </a:ln>
              <a:solidFill>
                <a:srgbClr val="000000"/>
              </a:solidFill>
              <a:effectLst/>
              <a:uFillTx/>
              <a:sym typeface="Arial"/>
            </a:endParaRPr>
          </a:p>
          <a:p>
            <a:pPr marL="457200" marR="0" indent="-457200" algn="l" defTabSz="584200" rtl="0" fontAlgn="auto" latinLnBrk="0" hangingPunct="0">
              <a:lnSpc>
                <a:spcPct val="130000"/>
              </a:lnSpc>
              <a:spcBef>
                <a:spcPts val="0"/>
              </a:spcBef>
              <a:spcAft>
                <a:spcPts val="0"/>
              </a:spcAft>
              <a:buClrTx/>
              <a:buSzTx/>
              <a:buFont typeface="Arial" panose="020B0604020202020204" pitchFamily="34" charset="0"/>
              <a:buChar char="•"/>
              <a:tabLst>
                <a:tab pos="1371600" algn="l"/>
              </a:tabLst>
            </a:pPr>
            <a:r>
              <a:rPr lang="en-GB" sz="4800" b="1" dirty="0"/>
              <a:t>dump</a:t>
            </a:r>
          </a:p>
          <a:p>
            <a:pPr marR="0" algn="l" defTabSz="584200" rtl="0" fontAlgn="auto" latinLnBrk="0" hangingPunct="0">
              <a:lnSpc>
                <a:spcPct val="130000"/>
              </a:lnSpc>
              <a:spcBef>
                <a:spcPts val="0"/>
              </a:spcBef>
              <a:spcAft>
                <a:spcPts val="0"/>
              </a:spcAft>
              <a:buClrTx/>
              <a:buSzTx/>
              <a:tabLst>
                <a:tab pos="1371600" algn="l"/>
              </a:tabLst>
            </a:pPr>
            <a:r>
              <a:rPr kumimoji="0" lang="en-GB" sz="4800" b="0" i="0" u="none" strike="noStrike" cap="none" spc="0" normalizeH="0" baseline="0" dirty="0">
                <a:ln>
                  <a:noFill/>
                </a:ln>
                <a:solidFill>
                  <a:srgbClr val="000000"/>
                </a:solidFill>
                <a:effectLst/>
                <a:uFillTx/>
                <a:sym typeface="Arial"/>
              </a:rPr>
              <a:t>Serializes common</a:t>
            </a:r>
            <a:r>
              <a:rPr kumimoji="0" lang="en-GB" sz="4800" b="0" i="0" u="none" strike="noStrike" cap="none" spc="0" normalizeH="0" dirty="0">
                <a:ln>
                  <a:noFill/>
                </a:ln>
                <a:solidFill>
                  <a:srgbClr val="000000"/>
                </a:solidFill>
                <a:effectLst/>
                <a:uFillTx/>
                <a:sym typeface="Arial"/>
              </a:rPr>
              <a:t> </a:t>
            </a:r>
            <a:r>
              <a:rPr kumimoji="0" lang="en-GB" sz="4800" b="0" i="0" u="none" strike="noStrike" cap="none" spc="0" normalizeH="0" baseline="0" dirty="0">
                <a:ln>
                  <a:noFill/>
                </a:ln>
                <a:solidFill>
                  <a:srgbClr val="000000"/>
                </a:solidFill>
                <a:effectLst/>
                <a:uFillTx/>
                <a:sym typeface="Arial"/>
              </a:rPr>
              <a:t>objects for debugging</a:t>
            </a:r>
            <a:endParaRPr kumimoji="0" lang="nl-NL" sz="4800" b="0" i="0" u="none" strike="noStrike" cap="none" spc="0" normalizeH="0" baseline="0" dirty="0">
              <a:ln>
                <a:noFill/>
              </a:ln>
              <a:solidFill>
                <a:srgbClr val="000000"/>
              </a:solidFill>
              <a:effectLst/>
              <a:uFillTx/>
              <a:sym typeface="Arial"/>
            </a:endParaRPr>
          </a:p>
        </p:txBody>
      </p:sp>
      <p:sp>
        <p:nvSpPr>
          <p:cNvPr id="3" name="Rectangle 1"/>
          <p:cNvSpPr>
            <a:spLocks noChangeArrowheads="1"/>
          </p:cNvSpPr>
          <p:nvPr/>
        </p:nvSpPr>
        <p:spPr bwMode="auto">
          <a:xfrm>
            <a:off x="7042485" y="4270373"/>
            <a:ext cx="17341516" cy="8683228"/>
          </a:xfrm>
          <a:prstGeom prst="roundRect">
            <a:avLst/>
          </a:prstGeom>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err="1">
                <a:ln>
                  <a:noFill/>
                </a:ln>
                <a:solidFill>
                  <a:srgbClr val="000000"/>
                </a:solidFill>
                <a:effectLst/>
                <a:latin typeface="Consolas" panose="020B0609020204030204" pitchFamily="49" charset="0"/>
              </a:rPr>
              <a:t>beforeEach</a:t>
            </a:r>
            <a:r>
              <a:rPr kumimoji="0" lang="nl-NL" altLang="nl-NL" sz="3600" b="0" i="0" u="none" strike="noStrike" cap="none" normalizeH="0" baseline="0" dirty="0">
                <a:ln>
                  <a:noFill/>
                </a:ln>
                <a:solidFill>
                  <a:srgbClr val="000000"/>
                </a:solidFill>
                <a:effectLst/>
                <a:latin typeface="Consolas" panose="020B0609020204030204" pitchFamily="49" charset="0"/>
              </a:rPr>
              <a:t>(</a:t>
            </a:r>
            <a:r>
              <a:rPr kumimoji="0" lang="nl-NL" altLang="nl-NL" sz="3600" b="0" i="0" u="none" strike="noStrike" cap="none" normalizeH="0" baseline="0" dirty="0" err="1">
                <a:ln>
                  <a:noFill/>
                </a:ln>
                <a:solidFill>
                  <a:schemeClr val="accent5">
                    <a:lumMod val="40000"/>
                    <a:lumOff val="60000"/>
                  </a:schemeClr>
                </a:solidFill>
                <a:effectLst/>
                <a:latin typeface="Consolas" panose="020B0609020204030204" pitchFamily="49" charset="0"/>
              </a:rPr>
              <a:t>angular.mock</a:t>
            </a:r>
            <a:r>
              <a:rPr kumimoji="0" lang="nl-NL" altLang="nl-NL" sz="3600" b="0" i="0" u="none" strike="noStrike" cap="none" normalizeH="0" baseline="0" dirty="0" err="1">
                <a:ln>
                  <a:noFill/>
                </a:ln>
                <a:solidFill>
                  <a:srgbClr val="000000"/>
                </a:solidFill>
                <a:effectLst/>
                <a:latin typeface="Consolas" panose="020B0609020204030204" pitchFamily="49" charset="0"/>
              </a:rPr>
              <a:t>.module</a:t>
            </a:r>
            <a:r>
              <a:rPr kumimoji="0" lang="nl-NL" altLang="nl-NL" sz="3600" b="0" i="0" u="none" strike="noStrike" cap="none" normalizeH="0" baseline="0" dirty="0">
                <a:ln>
                  <a:noFill/>
                </a:ln>
                <a:solidFill>
                  <a:srgbClr val="000000"/>
                </a:solidFill>
                <a:effectLst/>
                <a:latin typeface="Consolas" panose="020B0609020204030204" pitchFamily="49" charset="0"/>
              </a:rPr>
              <a:t>(</a:t>
            </a:r>
            <a:r>
              <a:rPr kumimoji="0" lang="nl-NL" altLang="nl-NL" sz="3600" b="0" i="0" u="none" strike="noStrike" cap="none" normalizeH="0" baseline="0" dirty="0">
                <a:ln>
                  <a:noFill/>
                </a:ln>
                <a:solidFill>
                  <a:srgbClr val="A31515"/>
                </a:solidFill>
                <a:effectLst/>
                <a:latin typeface="Consolas" panose="020B0609020204030204" pitchFamily="49" charset="0"/>
              </a:rPr>
              <a:t>"talk"</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defTabSz="914400" eaLnBrk="0" fontAlgn="base">
              <a:lnSpc>
                <a:spcPct val="100000"/>
              </a:lnSpc>
              <a:spcBef>
                <a:spcPct val="0"/>
              </a:spcBef>
              <a:spcAft>
                <a:spcPct val="0"/>
              </a:spcAft>
              <a:tabLst/>
            </a:pPr>
            <a:endParaRPr lang="nl-NL" altLang="nl-NL" sz="36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FF"/>
                </a:solidFill>
                <a:effectLst/>
                <a:latin typeface="Consolas" panose="020B0609020204030204" pitchFamily="49" charset="0"/>
              </a:rPr>
              <a:t>let</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talkService</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Talk.ITalkService</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FF"/>
                </a:solidFill>
                <a:effectLst/>
                <a:latin typeface="Consolas" panose="020B0609020204030204" pitchFamily="49" charset="0"/>
              </a:rPr>
              <a:t>let</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httpBackend</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angular.IHttpBackendService</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defTabSz="914400" eaLnBrk="0" fontAlgn="base">
              <a:lnSpc>
                <a:spcPct val="100000"/>
              </a:lnSpc>
              <a:spcBef>
                <a:spcPct val="0"/>
              </a:spcBef>
              <a:spcAft>
                <a:spcPct val="0"/>
              </a:spcAft>
              <a:tabLst/>
            </a:pPr>
            <a:endParaRPr lang="nl-NL" altLang="nl-NL" sz="3600"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kumimoji="0" lang="nl-NL" altLang="nl-NL" sz="3600" b="0" i="0" u="none" strike="noStrike" cap="none" normalizeH="0" baseline="0" dirty="0" err="1">
                <a:ln>
                  <a:noFill/>
                </a:ln>
                <a:solidFill>
                  <a:srgbClr val="000000"/>
                </a:solidFill>
                <a:effectLst/>
                <a:latin typeface="Consolas" panose="020B0609020204030204" pitchFamily="49" charset="0"/>
              </a:rPr>
              <a:t>beforeEach</a:t>
            </a:r>
            <a:r>
              <a:rPr kumimoji="0" lang="nl-NL" altLang="nl-NL" sz="3600" b="0" i="0" u="none" strike="noStrike" cap="none" normalizeH="0" baseline="0" dirty="0">
                <a:ln>
                  <a:noFill/>
                </a:ln>
                <a:solidFill>
                  <a:srgbClr val="000000"/>
                </a:solidFill>
                <a:effectLst/>
                <a:latin typeface="Consolas" panose="020B0609020204030204" pitchFamily="49" charset="0"/>
              </a:rPr>
              <a:t>(</a:t>
            </a:r>
            <a:r>
              <a:rPr lang="nl-NL" altLang="nl-NL" sz="3600" dirty="0" err="1">
                <a:solidFill>
                  <a:schemeClr val="accent5">
                    <a:lumMod val="40000"/>
                    <a:lumOff val="60000"/>
                  </a:schemeClr>
                </a:solidFill>
                <a:latin typeface="Consolas" panose="020B0609020204030204" pitchFamily="49" charset="0"/>
              </a:rPr>
              <a:t>angular.mock.</a:t>
            </a:r>
            <a:r>
              <a:rPr kumimoji="0" lang="nl-NL" altLang="nl-NL" sz="3600" b="0" i="0" u="none" strike="noStrike" cap="none" normalizeH="0" baseline="0" dirty="0" err="1">
                <a:ln>
                  <a:noFill/>
                </a:ln>
                <a:solidFill>
                  <a:srgbClr val="000000"/>
                </a:solidFill>
                <a:effectLst/>
                <a:latin typeface="Consolas" panose="020B0609020204030204" pitchFamily="49" charset="0"/>
              </a:rPr>
              <a:t>inject</a:t>
            </a:r>
            <a:r>
              <a:rPr lang="nl-NL" altLang="nl-NL" sz="3600" dirty="0">
                <a:solidFill>
                  <a:srgbClr val="000000"/>
                </a:solidFill>
                <a:latin typeface="Consolas" panose="020B0609020204030204" pitchFamily="49" charset="0"/>
              </a:rPr>
              <a:t>((_</a:t>
            </a:r>
            <a:r>
              <a:rPr lang="nl-NL" altLang="nl-NL" sz="3600" dirty="0" err="1">
                <a:solidFill>
                  <a:srgbClr val="000000"/>
                </a:solidFill>
                <a:latin typeface="Consolas" panose="020B0609020204030204" pitchFamily="49" charset="0"/>
              </a:rPr>
              <a:t>talkService</a:t>
            </a:r>
            <a:r>
              <a:rPr kumimoji="0" lang="nl-NL" altLang="nl-NL" sz="3600" b="0" i="0" u="none" strike="noStrike" cap="none" normalizeH="0" baseline="0" dirty="0">
                <a:ln>
                  <a:noFill/>
                </a:ln>
                <a:solidFill>
                  <a:srgbClr val="000000"/>
                </a:solidFill>
                <a:effectLst/>
                <a:latin typeface="Consolas" panose="020B0609020204030204" pitchFamily="49" charset="0"/>
              </a:rPr>
              <a:t>_, _$</a:t>
            </a:r>
            <a:r>
              <a:rPr kumimoji="0" lang="nl-NL" altLang="nl-NL" sz="3600" b="0" i="0" u="none" strike="noStrike" cap="none" normalizeH="0" baseline="0" dirty="0" err="1">
                <a:ln>
                  <a:noFill/>
                </a:ln>
                <a:solidFill>
                  <a:srgbClr val="000000"/>
                </a:solidFill>
                <a:effectLst/>
                <a:latin typeface="Consolas" panose="020B0609020204030204" pitchFamily="49" charset="0"/>
              </a:rPr>
              <a:t>httpBackend</a:t>
            </a:r>
            <a:r>
              <a:rPr kumimoji="0" lang="nl-NL" altLang="nl-NL" sz="3600" b="0" i="0" u="none" strike="noStrike" cap="none" normalizeH="0" baseline="0" dirty="0">
                <a:ln>
                  <a:noFill/>
                </a:ln>
                <a:solidFill>
                  <a:srgbClr val="000000"/>
                </a:solidFill>
                <a:effectLst/>
                <a:latin typeface="Consolas" panose="020B0609020204030204" pitchFamily="49" charset="0"/>
              </a:rPr>
              <a:t>_)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talkService</a:t>
            </a:r>
            <a:r>
              <a:rPr kumimoji="0" lang="nl-NL" altLang="nl-NL" sz="3600" b="0" i="0" u="none" strike="noStrike" cap="none" normalizeH="0" baseline="0" dirty="0">
                <a:ln>
                  <a:noFill/>
                </a:ln>
                <a:solidFill>
                  <a:srgbClr val="000000"/>
                </a:solidFill>
                <a:effectLst/>
                <a:latin typeface="Consolas" panose="020B0609020204030204" pitchFamily="49" charset="0"/>
              </a:rPr>
              <a:t> = _</a:t>
            </a:r>
            <a:r>
              <a:rPr kumimoji="0" lang="nl-NL" altLang="nl-NL" sz="3600" b="0" i="0" u="none" strike="noStrike" cap="none" normalizeH="0" baseline="0" dirty="0" err="1">
                <a:ln>
                  <a:noFill/>
                </a:ln>
                <a:solidFill>
                  <a:srgbClr val="000000"/>
                </a:solidFill>
                <a:effectLst/>
                <a:latin typeface="Consolas" panose="020B0609020204030204" pitchFamily="49" charset="0"/>
              </a:rPr>
              <a:t>talkService</a:t>
            </a:r>
            <a:r>
              <a:rPr kumimoji="0" lang="nl-NL" altLang="nl-NL" sz="3600" b="0" i="0" u="none" strike="noStrike" cap="none" normalizeH="0" baseline="0" dirty="0">
                <a:ln>
                  <a:noFill/>
                </a:ln>
                <a:solidFill>
                  <a:srgbClr val="000000"/>
                </a:solidFill>
                <a:effectLst/>
                <a:latin typeface="Consolas" panose="020B0609020204030204" pitchFamily="49" charset="0"/>
              </a:rPr>
              <a:t>_;</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00"/>
                </a:solidFill>
                <a:effectLst/>
                <a:latin typeface="Consolas" panose="020B0609020204030204" pitchFamily="49" charset="0"/>
              </a:rPr>
              <a:t>httpBackend</a:t>
            </a:r>
            <a:r>
              <a:rPr kumimoji="0" lang="nl-NL" altLang="nl-NL" sz="3600" b="0" i="0" u="none" strike="noStrike" cap="none" normalizeH="0" baseline="0" dirty="0">
                <a:ln>
                  <a:noFill/>
                </a:ln>
                <a:solidFill>
                  <a:srgbClr val="000000"/>
                </a:solidFill>
                <a:effectLst/>
                <a:latin typeface="Consolas" panose="020B0609020204030204" pitchFamily="49" charset="0"/>
              </a:rPr>
              <a:t> = _$</a:t>
            </a:r>
            <a:r>
              <a:rPr kumimoji="0" lang="nl-NL" altLang="nl-NL" sz="3600" b="0" i="0" u="none" strike="noStrike" cap="none" normalizeH="0" baseline="0" dirty="0" err="1">
                <a:ln>
                  <a:noFill/>
                </a:ln>
                <a:solidFill>
                  <a:srgbClr val="000000"/>
                </a:solidFill>
                <a:effectLst/>
                <a:latin typeface="Consolas" panose="020B0609020204030204" pitchFamily="49" charset="0"/>
              </a:rPr>
              <a:t>httpBackend</a:t>
            </a:r>
            <a:r>
              <a:rPr kumimoji="0" lang="nl-NL" altLang="nl-NL" sz="3600" b="0" i="0" u="none" strike="noStrike" cap="none" normalizeH="0" baseline="0" dirty="0">
                <a:ln>
                  <a:noFill/>
                </a:ln>
                <a:solidFill>
                  <a:srgbClr val="000000"/>
                </a:solidFill>
                <a:effectLst/>
                <a:latin typeface="Consolas" panose="020B0609020204030204" pitchFamily="49" charset="0"/>
              </a:rPr>
              <a:t>_;</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3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3600" dirty="0">
                <a:solidFill>
                  <a:srgbClr val="000000"/>
                </a:solidFill>
                <a:latin typeface="Consolas" panose="020B0609020204030204" pitchFamily="49" charset="0"/>
              </a:rPr>
              <a:t>$</a:t>
            </a:r>
            <a:r>
              <a:rPr lang="nl-NL" altLang="nl-NL" sz="3600" dirty="0" err="1">
                <a:solidFill>
                  <a:srgbClr val="000000"/>
                </a:solidFill>
                <a:latin typeface="Consolas" panose="020B0609020204030204" pitchFamily="49" charset="0"/>
              </a:rPr>
              <a:t>httpBackend.when</a:t>
            </a:r>
            <a:r>
              <a:rPr lang="nl-NL" altLang="nl-NL" sz="3600" dirty="0">
                <a:solidFill>
                  <a:srgbClr val="000000"/>
                </a:solidFill>
                <a:latin typeface="Consolas" panose="020B0609020204030204" pitchFamily="49" charset="0"/>
              </a:rPr>
              <a:t>(</a:t>
            </a:r>
            <a:r>
              <a:rPr lang="nl-NL" altLang="nl-NL" sz="3600" dirty="0">
                <a:solidFill>
                  <a:srgbClr val="A31515"/>
                </a:solidFill>
                <a:latin typeface="Consolas" panose="020B0609020204030204" pitchFamily="49" charset="0"/>
              </a:rPr>
              <a:t>"GET"</a:t>
            </a:r>
            <a:r>
              <a:rPr lang="nl-NL" altLang="nl-NL" sz="3600" dirty="0">
                <a:solidFill>
                  <a:srgbClr val="000000"/>
                </a:solidFill>
                <a:latin typeface="Consolas" panose="020B0609020204030204" pitchFamily="49" charset="0"/>
              </a:rPr>
              <a:t>, </a:t>
            </a:r>
            <a:r>
              <a:rPr lang="nl-NL" altLang="nl-NL" sz="3600" dirty="0" err="1">
                <a:solidFill>
                  <a:srgbClr val="000000"/>
                </a:solidFill>
                <a:latin typeface="Consolas" panose="020B0609020204030204" pitchFamily="49" charset="0"/>
              </a:rPr>
              <a:t>urlConfig</a:t>
            </a:r>
            <a:r>
              <a:rPr lang="nl-NL" altLang="nl-NL" sz="3600" dirty="0">
                <a:solidFill>
                  <a:srgbClr val="000000"/>
                </a:solidFill>
                <a:latin typeface="Consolas" panose="020B0609020204030204" pitchFamily="49" charset="0"/>
              </a:rPr>
              <a:t> + </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talks</a:t>
            </a:r>
            <a:r>
              <a:rPr lang="nl-NL" altLang="nl-NL" sz="3600" dirty="0">
                <a:solidFill>
                  <a:srgbClr val="A31515"/>
                </a:solidFill>
                <a:latin typeface="Consolas" panose="020B0609020204030204" pitchFamily="49" charset="0"/>
              </a:rPr>
              <a:t>"</a:t>
            </a:r>
            <a:r>
              <a:rPr lang="nl-NL" altLang="nl-NL" sz="3600" dirty="0">
                <a:solidFill>
                  <a:srgbClr val="000000"/>
                </a:solidFill>
                <a:latin typeface="Consolas" panose="020B0609020204030204" pitchFamily="49" charset="0"/>
              </a:rPr>
              <a:t>).</a:t>
            </a:r>
            <a:r>
              <a:rPr lang="nl-NL" altLang="nl-NL" sz="3600" dirty="0" err="1">
                <a:solidFill>
                  <a:srgbClr val="000000"/>
                </a:solidFill>
                <a:latin typeface="Consolas" panose="020B0609020204030204" pitchFamily="49" charset="0"/>
              </a:rPr>
              <a:t>respond</a:t>
            </a:r>
            <a:r>
              <a:rPr lang="nl-NL" altLang="nl-NL" sz="3600" dirty="0">
                <a:solidFill>
                  <a:srgbClr val="000000"/>
                </a:solidFill>
                <a:latin typeface="Consolas" panose="020B0609020204030204" pitchFamily="49" charset="0"/>
              </a:rPr>
              <a:t>(500); </a:t>
            </a:r>
            <a:endParaRPr lang="nl-NL" altLang="nl-NL" sz="7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console.log(</a:t>
            </a:r>
            <a:r>
              <a:rPr kumimoji="0" lang="nl-NL" altLang="nl-NL" sz="3600" b="0" i="0" u="none" strike="noStrike" cap="none" normalizeH="0" baseline="0" dirty="0" err="1">
                <a:ln>
                  <a:noFill/>
                </a:ln>
                <a:solidFill>
                  <a:schemeClr val="accent5">
                    <a:lumMod val="40000"/>
                    <a:lumOff val="60000"/>
                  </a:schemeClr>
                </a:solidFill>
                <a:effectLst/>
                <a:latin typeface="Consolas" panose="020B0609020204030204" pitchFamily="49" charset="0"/>
              </a:rPr>
              <a:t>angular.mock</a:t>
            </a:r>
            <a:r>
              <a:rPr kumimoji="0" lang="nl-NL" altLang="nl-NL" sz="3600" b="0" i="0" u="none" strike="noStrike" cap="none" normalizeH="0" baseline="0" dirty="0" err="1">
                <a:ln>
                  <a:noFill/>
                </a:ln>
                <a:solidFill>
                  <a:srgbClr val="000000"/>
                </a:solidFill>
                <a:effectLst/>
                <a:latin typeface="Consolas" panose="020B0609020204030204" pitchFamily="49" charset="0"/>
              </a:rPr>
              <a:t>.dump</a:t>
            </a:r>
            <a:r>
              <a:rPr kumimoji="0" lang="nl-NL" altLang="nl-NL" sz="3600" b="0" i="0" u="none" strike="noStrike" cap="none" normalizeH="0" baseline="0" dirty="0">
                <a:ln>
                  <a:noFill/>
                </a:ln>
                <a:solidFill>
                  <a:srgbClr val="000000"/>
                </a:solidFill>
                <a:effectLst/>
                <a:latin typeface="Consolas" panose="020B0609020204030204" pitchFamily="49" charset="0"/>
              </a:rPr>
              <a:t>(</a:t>
            </a:r>
            <a:r>
              <a:rPr kumimoji="0" lang="nl-NL" altLang="nl-NL" sz="3600" b="0" i="0" u="none" strike="noStrike" cap="none" normalizeH="0" baseline="0" dirty="0" err="1">
                <a:ln>
                  <a:noFill/>
                </a:ln>
                <a:solidFill>
                  <a:srgbClr val="000000"/>
                </a:solidFill>
                <a:effectLst/>
                <a:latin typeface="Consolas" panose="020B0609020204030204" pitchFamily="49" charset="0"/>
              </a:rPr>
              <a:t>talkService</a:t>
            </a:r>
            <a:r>
              <a:rPr kumimoji="0" lang="nl-NL" altLang="nl-NL" sz="3600" b="0" i="0" u="none" strike="noStrike" cap="none" normalizeH="0" baseline="0" dirty="0">
                <a:ln>
                  <a:noFill/>
                </a:ln>
                <a:solidFill>
                  <a:srgbClr val="000000"/>
                </a:solidFill>
                <a:effectLst/>
                <a:latin typeface="Consolas" panose="020B0609020204030204" pitchFamily="49" charset="0"/>
              </a:rPr>
              <a:t>));</a:t>
            </a:r>
            <a:endParaRPr kumimoji="0" lang="nl-NL" altLang="nl-NL"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99963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Code Quality</a:t>
            </a:r>
            <a:br>
              <a:rPr lang="en-GB" altLang="nl-NL" dirty="0"/>
            </a:br>
            <a:r>
              <a:rPr lang="en-GB" altLang="nl-NL" sz="4800" dirty="0"/>
              <a:t>Style checking</a:t>
            </a:r>
            <a:endParaRPr lang="en-GB" sz="4400" dirty="0"/>
          </a:p>
        </p:txBody>
      </p:sp>
      <p:sp>
        <p:nvSpPr>
          <p:cNvPr id="2" name="TextBox 1"/>
          <p:cNvSpPr txBox="1"/>
          <p:nvPr/>
        </p:nvSpPr>
        <p:spPr>
          <a:xfrm>
            <a:off x="2679610" y="4762543"/>
            <a:ext cx="15551240" cy="30250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buFont typeface="Arial" panose="020B0604020202020204" pitchFamily="34" charset="0"/>
              <a:buChar char="•"/>
            </a:pPr>
            <a:r>
              <a:rPr lang="en-GB" altLang="nl-NL" sz="4800" dirty="0" err="1"/>
              <a:t>jSLint</a:t>
            </a:r>
            <a:endParaRPr lang="en-GB" altLang="nl-NL" sz="6000" dirty="0"/>
          </a:p>
          <a:p>
            <a:pPr marL="571500" indent="-571500">
              <a:buFont typeface="Arial" panose="020B0604020202020204" pitchFamily="34" charset="0"/>
              <a:buChar char="•"/>
            </a:pPr>
            <a:r>
              <a:rPr lang="en-GB" altLang="nl-NL" sz="4800" dirty="0" err="1"/>
              <a:t>tSLint</a:t>
            </a:r>
            <a:endParaRPr lang="en-GB" altLang="nl-NL" sz="6000" dirty="0"/>
          </a:p>
          <a:p>
            <a:pPr marL="571500" indent="-571500">
              <a:buFont typeface="Arial" panose="020B0604020202020204" pitchFamily="34" charset="0"/>
              <a:buChar char="•"/>
            </a:pPr>
            <a:r>
              <a:rPr lang="en-GB" altLang="nl-NL" sz="4800" dirty="0"/>
              <a:t>Code guidelines for your team</a:t>
            </a:r>
            <a:endParaRPr lang="en-GB" altLang="nl-NL" sz="6000" dirty="0"/>
          </a:p>
        </p:txBody>
      </p:sp>
    </p:spTree>
    <p:extLst>
      <p:ext uri="{BB962C8B-B14F-4D97-AF65-F5344CB8AC3E}">
        <p14:creationId xmlns:p14="http://schemas.microsoft.com/office/powerpoint/2010/main" val="3186823679"/>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Code Quality</a:t>
            </a:r>
            <a:br>
              <a:rPr lang="en-GB" altLang="nl-NL" dirty="0"/>
            </a:br>
            <a:r>
              <a:rPr lang="en-GB" altLang="nl-NL" sz="4800" dirty="0"/>
              <a:t>Style checking</a:t>
            </a:r>
            <a:endParaRPr lang="en-GB" sz="4400" dirty="0"/>
          </a:p>
        </p:txBody>
      </p:sp>
      <p:sp>
        <p:nvSpPr>
          <p:cNvPr id="4" name="Slide Number Placeholder 3"/>
          <p:cNvSpPr>
            <a:spLocks noGrp="1"/>
          </p:cNvSpPr>
          <p:nvPr>
            <p:ph type="sldNum" sz="quarter" idx="2"/>
          </p:nvPr>
        </p:nvSpPr>
        <p:spPr>
          <a:xfrm>
            <a:off x="12100992" y="13108781"/>
            <a:ext cx="482204" cy="624401"/>
          </a:xfrm>
        </p:spPr>
        <p:txBody>
          <a:bodyPr/>
          <a:lstStyle/>
          <a:p>
            <a:endParaRPr lang="uk-UA" dirty="0"/>
          </a:p>
        </p:txBody>
      </p:sp>
      <p:sp>
        <p:nvSpPr>
          <p:cNvPr id="3" name="Rounded Rectangle 2"/>
          <p:cNvSpPr>
            <a:spLocks noChangeArrowheads="1"/>
          </p:cNvSpPr>
          <p:nvPr/>
        </p:nvSpPr>
        <p:spPr bwMode="auto">
          <a:xfrm>
            <a:off x="306452" y="7269943"/>
            <a:ext cx="23713053" cy="2553891"/>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err="1">
                <a:ln>
                  <a:noFill/>
                </a:ln>
                <a:solidFill>
                  <a:srgbClr val="0000FF"/>
                </a:solidFill>
                <a:effectLst/>
                <a:latin typeface="Consolas" panose="020B0609020204030204" pitchFamily="49" charset="0"/>
              </a:rPr>
              <a:t>namespace</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lang="nl-NL" altLang="nl-NL" sz="3600" dirty="0">
                <a:solidFill>
                  <a:srgbClr val="55BADE"/>
                </a:solidFill>
                <a:latin typeface="Consolas" panose="020B0609020204030204" pitchFamily="49" charset="0"/>
              </a:rPr>
              <a:t>Common</a:t>
            </a:r>
            <a:r>
              <a:rPr kumimoji="0" lang="nl-NL" altLang="nl-NL"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err="1">
                <a:ln>
                  <a:noFill/>
                </a:ln>
                <a:solidFill>
                  <a:srgbClr val="0000FF"/>
                </a:solidFill>
                <a:effectLst/>
                <a:latin typeface="Consolas" panose="020B0609020204030204" pitchFamily="49" charset="0"/>
              </a:rPr>
              <a:t>const</a:t>
            </a:r>
            <a:r>
              <a:rPr kumimoji="0" lang="nl-NL" altLang="nl-NL" sz="3600" b="0" i="0" u="none" strike="noStrike" cap="none" normalizeH="0" baseline="0" dirty="0">
                <a:ln>
                  <a:noFill/>
                </a:ln>
                <a:solidFill>
                  <a:srgbClr val="000000"/>
                </a:solidFill>
                <a:effectLst/>
                <a:latin typeface="Consolas" panose="020B0609020204030204" pitchFamily="49" charset="0"/>
              </a:rPr>
              <a:t> name = </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err="1">
                <a:ln>
                  <a:noFill/>
                </a:ln>
                <a:solidFill>
                  <a:srgbClr val="A31515"/>
                </a:solidFill>
                <a:effectLst/>
                <a:latin typeface="Consolas" panose="020B0609020204030204" pitchFamily="49" charset="0"/>
              </a:rPr>
              <a:t>devcon-webdev</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0000FF"/>
                </a:solidFill>
                <a:effectLst/>
                <a:latin typeface="Consolas" panose="020B0609020204030204" pitchFamily="49" charset="0"/>
              </a:rPr>
              <a:t>let</a:t>
            </a:r>
            <a:r>
              <a:rPr kumimoji="0" lang="nl-NL" altLang="nl-NL" sz="3600" b="0" i="0" u="none" strike="noStrike" cap="none" normalizeH="0" baseline="0" dirty="0">
                <a:ln>
                  <a:noFill/>
                </a:ln>
                <a:solidFill>
                  <a:srgbClr val="000000"/>
                </a:solidFill>
                <a:effectLst/>
                <a:latin typeface="Consolas" panose="020B0609020204030204" pitchFamily="49" charset="0"/>
              </a:rPr>
              <a:t> app: </a:t>
            </a:r>
            <a:r>
              <a:rPr kumimoji="0" lang="nl-NL" altLang="nl-NL" sz="3600" b="0" i="0" u="none" strike="noStrike" cap="none" normalizeH="0" baseline="0" dirty="0" err="1">
                <a:ln>
                  <a:noFill/>
                </a:ln>
                <a:solidFill>
                  <a:srgbClr val="55BADE"/>
                </a:solidFill>
                <a:effectLst/>
                <a:latin typeface="Consolas" panose="020B0609020204030204" pitchFamily="49" charset="0"/>
              </a:rPr>
              <a:t>angular.IModule</a:t>
            </a:r>
            <a:r>
              <a:rPr kumimoji="0" lang="nl-NL" altLang="nl-NL" sz="3600" b="0" i="0" u="none" strike="noStrike" cap="none" normalizeH="0" baseline="0" dirty="0">
                <a:ln>
                  <a:noFill/>
                </a:ln>
                <a:solidFill>
                  <a:srgbClr val="000000"/>
                </a:solidFill>
                <a:effectLst/>
                <a:latin typeface="Consolas" panose="020B0609020204030204" pitchFamily="49" charset="0"/>
              </a:rPr>
              <a:t> = </a:t>
            </a:r>
            <a:r>
              <a:rPr kumimoji="0" lang="nl-NL" altLang="nl-NL" sz="3600" b="0" i="0" u="none" strike="noStrike" cap="none" normalizeH="0" baseline="0" dirty="0" err="1">
                <a:ln>
                  <a:noFill/>
                </a:ln>
                <a:solidFill>
                  <a:srgbClr val="000000"/>
                </a:solidFill>
                <a:effectLst/>
                <a:latin typeface="Consolas" panose="020B0609020204030204" pitchFamily="49" charset="0"/>
              </a:rPr>
              <a:t>angular.module</a:t>
            </a:r>
            <a:r>
              <a:rPr kumimoji="0" lang="nl-NL" altLang="nl-NL" sz="3600" b="0" i="0" u="none" strike="noStrike" cap="none" normalizeH="0" baseline="0" dirty="0">
                <a:ln>
                  <a:noFill/>
                </a:ln>
                <a:solidFill>
                  <a:srgbClr val="000000"/>
                </a:solidFill>
                <a:effectLst/>
                <a:latin typeface="Consolas" panose="020B0609020204030204" pitchFamily="49" charset="0"/>
              </a:rPr>
              <a:t>(name, [</a:t>
            </a:r>
            <a:r>
              <a:rPr kumimoji="0" lang="nl-NL" altLang="nl-NL" sz="3600" b="0" i="0" u="none" strike="noStrike" cap="none" normalizeH="0" baseline="0" dirty="0">
                <a:ln>
                  <a:noFill/>
                </a:ln>
                <a:solidFill>
                  <a:srgbClr val="A31515"/>
                </a:solidFill>
                <a:effectLst/>
                <a:latin typeface="Consolas" panose="020B0609020204030204" pitchFamily="49" charset="0"/>
              </a:rPr>
              <a:t>'templates'</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err="1">
                <a:ln>
                  <a:noFill/>
                </a:ln>
                <a:solidFill>
                  <a:srgbClr val="A31515"/>
                </a:solidFill>
                <a:effectLst/>
                <a:latin typeface="Consolas" panose="020B0609020204030204" pitchFamily="49" charset="0"/>
              </a:rPr>
              <a:t>ui.router</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err="1">
                <a:ln>
                  <a:noFill/>
                </a:ln>
                <a:solidFill>
                  <a:srgbClr val="A31515"/>
                </a:solidFill>
                <a:effectLst/>
                <a:latin typeface="Consolas" panose="020B0609020204030204" pitchFamily="49" charset="0"/>
              </a:rPr>
              <a:t>people</a:t>
            </a:r>
            <a:r>
              <a:rPr kumimoji="0" lang="nl-NL" altLang="nl-NL" sz="3600" b="0" i="0" u="none" strike="noStrike" cap="none" normalizeH="0" baseline="0" dirty="0">
                <a:ln>
                  <a:noFill/>
                </a:ln>
                <a:solidFill>
                  <a:srgbClr val="A31515"/>
                </a:solidFill>
                <a:effectLst/>
                <a:latin typeface="Consolas" panose="020B0609020204030204" pitchFamily="49" charset="0"/>
              </a:rPr>
              <a:t>"</a:t>
            </a:r>
            <a:r>
              <a:rPr kumimoji="0" lang="nl-NL" altLang="nl-NL"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a:t>
            </a:r>
            <a:endParaRPr kumimoji="0" lang="nl-NL" altLang="nl-NL" sz="7200" b="0" i="0" u="none" strike="noStrike" cap="none" normalizeH="0" baseline="0" dirty="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3"/>
          <a:stretch>
            <a:fillRect/>
          </a:stretch>
        </p:blipFill>
        <p:spPr>
          <a:xfrm>
            <a:off x="306452" y="9958766"/>
            <a:ext cx="18774221" cy="3942594"/>
          </a:xfrm>
          <a:prstGeom prst="rect">
            <a:avLst/>
          </a:prstGeom>
        </p:spPr>
      </p:pic>
      <p:pic>
        <p:nvPicPr>
          <p:cNvPr id="5" name="Picture 4"/>
          <p:cNvPicPr>
            <a:picLocks noChangeAspect="1"/>
          </p:cNvPicPr>
          <p:nvPr/>
        </p:nvPicPr>
        <p:blipFill rotWithShape="1">
          <a:blip r:embed="rId3"/>
          <a:srcRect b="87870"/>
          <a:stretch/>
        </p:blipFill>
        <p:spPr>
          <a:xfrm>
            <a:off x="306452" y="9958766"/>
            <a:ext cx="18774221" cy="477716"/>
          </a:xfrm>
          <a:prstGeom prst="rect">
            <a:avLst/>
          </a:prstGeom>
        </p:spPr>
      </p:pic>
      <p:sp>
        <p:nvSpPr>
          <p:cNvPr id="14" name="Rectangle 4"/>
          <p:cNvSpPr>
            <a:spLocks noChangeArrowheads="1"/>
          </p:cNvSpPr>
          <p:nvPr/>
        </p:nvSpPr>
        <p:spPr bwMode="auto">
          <a:xfrm>
            <a:off x="285636" y="3902129"/>
            <a:ext cx="14645948" cy="3166824"/>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t" anchorCtr="0" compatLnSpc="1">
            <a:prstTxWarp prst="textNoShape">
              <a:avLst/>
            </a:prstTxWarp>
            <a:spAutoFit/>
          </a:bodyPr>
          <a:lstStyle/>
          <a:p>
            <a:pPr defTabSz="914400" eaLnBrk="0" fontAlgn="base">
              <a:lnSpc>
                <a:spcPct val="100000"/>
              </a:lnSpc>
              <a:spcBef>
                <a:spcPct val="0"/>
              </a:spcBef>
              <a:spcAft>
                <a:spcPct val="0"/>
              </a:spcAft>
              <a:tabLst/>
            </a:pPr>
            <a:r>
              <a:rPr lang="nl-NL" altLang="nl-NL" sz="3600" dirty="0">
                <a:latin typeface="Consolas" panose="020B0609020204030204" pitchFamily="49" charset="0"/>
              </a:rPr>
              <a:t>{</a:t>
            </a:r>
          </a:p>
          <a:p>
            <a:pPr defTabSz="914400" eaLnBrk="0" fontAlgn="base">
              <a:lnSpc>
                <a:spcPct val="100000"/>
              </a:lnSpc>
              <a:spcBef>
                <a:spcPct val="0"/>
              </a:spcBef>
              <a:spcAft>
                <a:spcPct val="0"/>
              </a:spcAft>
              <a:tabLst/>
            </a:pPr>
            <a:r>
              <a:rPr lang="nl-NL" altLang="nl-NL" sz="3600" dirty="0">
                <a:latin typeface="Consolas" panose="020B0609020204030204" pitchFamily="49" charset="0"/>
              </a:rPr>
              <a:t>   </a:t>
            </a:r>
            <a:r>
              <a:rPr lang="nl-NL" altLang="nl-NL" sz="3600" dirty="0">
                <a:solidFill>
                  <a:srgbClr val="2E75B6"/>
                </a:solidFill>
                <a:latin typeface="Consolas" panose="020B0609020204030204" pitchFamily="49" charset="0"/>
              </a:rPr>
              <a:t>"</a:t>
            </a:r>
            <a:r>
              <a:rPr lang="nl-NL" altLang="nl-NL" sz="3600" dirty="0" err="1">
                <a:solidFill>
                  <a:srgbClr val="2E75B6"/>
                </a:solidFill>
                <a:latin typeface="Consolas" panose="020B0609020204030204" pitchFamily="49" charset="0"/>
              </a:rPr>
              <a:t>rules</a:t>
            </a:r>
            <a:r>
              <a:rPr lang="nl-NL" altLang="nl-NL" sz="3600" dirty="0">
                <a:solidFill>
                  <a:srgbClr val="2E75B6"/>
                </a:solidFill>
                <a:latin typeface="Consolas" panose="020B0609020204030204" pitchFamily="49" charset="0"/>
              </a:rPr>
              <a:t>"</a:t>
            </a:r>
            <a:r>
              <a:rPr lang="nl-NL" altLang="nl-NL" sz="3600" dirty="0">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3600" b="0" i="0" u="none" strike="noStrike" cap="none" normalizeH="0" baseline="0" dirty="0">
                <a:ln>
                  <a:noFill/>
                </a:ln>
                <a:solidFill>
                  <a:srgbClr val="000000"/>
                </a:solidFill>
                <a:effectLst/>
                <a:latin typeface="Consolas" panose="020B0609020204030204" pitchFamily="49" charset="0"/>
              </a:rPr>
              <a:t>     </a:t>
            </a:r>
            <a:r>
              <a:rPr lang="nl-NL" altLang="nl-NL" sz="3600" dirty="0">
                <a:solidFill>
                  <a:srgbClr val="000000"/>
                </a:solidFill>
                <a:latin typeface="Consolas" panose="020B0609020204030204" pitchFamily="49" charset="0"/>
              </a:rPr>
              <a:t>    </a:t>
            </a:r>
            <a:r>
              <a:rPr lang="nl-NL" altLang="nl-NL" sz="3600" dirty="0">
                <a:solidFill>
                  <a:srgbClr val="2E75B6"/>
                </a:solidFill>
                <a:latin typeface="Consolas" panose="020B0609020204030204" pitchFamily="49" charset="0"/>
              </a:rPr>
              <a:t>"quotemark"</a:t>
            </a:r>
            <a:r>
              <a:rPr lang="nl-NL" altLang="nl-NL" sz="3600" dirty="0">
                <a:latin typeface="Consolas" panose="020B0609020204030204" pitchFamily="49" charset="0"/>
              </a:rPr>
              <a:t>: [ </a:t>
            </a:r>
            <a:r>
              <a:rPr lang="nl-NL" altLang="nl-NL" sz="3600" dirty="0" err="1">
                <a:solidFill>
                  <a:srgbClr val="0000FF"/>
                </a:solidFill>
                <a:latin typeface="Consolas" panose="020B0609020204030204" pitchFamily="49" charset="0"/>
              </a:rPr>
              <a:t>true</a:t>
            </a:r>
            <a:r>
              <a:rPr lang="nl-NL" altLang="nl-NL" sz="3600" dirty="0">
                <a:latin typeface="Consolas" panose="020B0609020204030204" pitchFamily="49" charset="0"/>
              </a:rPr>
              <a:t>, </a:t>
            </a:r>
            <a:r>
              <a:rPr lang="nl-NL" altLang="nl-NL" sz="3600" dirty="0">
                <a:solidFill>
                  <a:srgbClr val="A31515"/>
                </a:solidFill>
                <a:latin typeface="Consolas" panose="020B0609020204030204" pitchFamily="49" charset="0"/>
              </a:rPr>
              <a:t>"double"</a:t>
            </a:r>
            <a:r>
              <a:rPr lang="nl-NL" altLang="nl-NL" sz="3600" dirty="0">
                <a:latin typeface="Consolas" panose="020B0609020204030204" pitchFamily="49" charset="0"/>
              </a:rPr>
              <a:t>, </a:t>
            </a:r>
            <a:r>
              <a:rPr lang="nl-NL" altLang="nl-NL" sz="3600" dirty="0">
                <a:solidFill>
                  <a:srgbClr val="A31515"/>
                </a:solidFill>
                <a:latin typeface="Consolas" panose="020B0609020204030204" pitchFamily="49" charset="0"/>
              </a:rPr>
              <a:t>"</a:t>
            </a:r>
            <a:r>
              <a:rPr lang="nl-NL" altLang="nl-NL" sz="3600" dirty="0" err="1">
                <a:solidFill>
                  <a:srgbClr val="A31515"/>
                </a:solidFill>
                <a:latin typeface="Consolas" panose="020B0609020204030204" pitchFamily="49" charset="0"/>
              </a:rPr>
              <a:t>avoid</a:t>
            </a:r>
            <a:r>
              <a:rPr lang="nl-NL" altLang="nl-NL" sz="3600" dirty="0">
                <a:solidFill>
                  <a:srgbClr val="A31515"/>
                </a:solidFill>
                <a:latin typeface="Consolas" panose="020B0609020204030204" pitchFamily="49" charset="0"/>
              </a:rPr>
              <a:t>-escape"</a:t>
            </a: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en-GB" altLang="nl-NL" sz="3600" dirty="0">
                <a:latin typeface="Consolas" panose="020B0609020204030204" pitchFamily="49" charset="0"/>
              </a:rPr>
              <a:t>   }</a:t>
            </a:r>
            <a:endParaRPr lang="nl-NL" altLang="nl-NL" sz="3600" dirty="0">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nl-NL" sz="3600" b="0" i="0" u="none" strike="noStrike" cap="none" normalizeH="0" baseline="0" dirty="0">
                <a:ln>
                  <a:noFill/>
                </a:ln>
                <a:solidFill>
                  <a:schemeClr val="tx1"/>
                </a:solidFill>
                <a:effectLst/>
                <a:latin typeface="Consolas" panose="020B0609020204030204" pitchFamily="49" charset="0"/>
              </a:rPr>
              <a:t>}</a:t>
            </a:r>
            <a:r>
              <a:rPr lang="en-GB" altLang="nl-NL" sz="3600" dirty="0">
                <a:solidFill>
                  <a:schemeClr val="tx1"/>
                </a:solidFill>
                <a:latin typeface="Consolas" panose="020B0609020204030204" pitchFamily="49" charset="0"/>
              </a:rPr>
              <a:t> </a:t>
            </a:r>
            <a:endParaRPr kumimoji="0" lang="nl-NL" altLang="nl-NL" sz="3600" b="0" i="0" u="none" strike="noStrike" cap="none" normalizeH="0" baseline="0" dirty="0">
              <a:ln>
                <a:noFill/>
              </a:ln>
              <a:solidFill>
                <a:schemeClr val="tx1"/>
              </a:solidFill>
              <a:effectLst/>
              <a:latin typeface="Arial" panose="020B0604020202020204" pitchFamily="34" charset="0"/>
            </a:endParaRPr>
          </a:p>
        </p:txBody>
      </p:sp>
      <p:sp>
        <p:nvSpPr>
          <p:cNvPr id="2" name="Slide Number Placeholder 1"/>
          <p:cNvSpPr>
            <a:spLocks/>
          </p:cNvSpPr>
          <p:nvPr/>
        </p:nvSpPr>
        <p:spPr>
          <a:xfrm>
            <a:off x="12100991" y="13108780"/>
            <a:ext cx="695859" cy="607219"/>
          </a:xfrm>
          <a:prstGeom prst="rect">
            <a:avLst/>
          </a:prstGeom>
        </p:spPr>
        <p:txBody>
          <a:bodyPr/>
          <a:lstStyle/>
          <a:p>
            <a:fld id="{86CB4B4D-7CA3-9044-876B-883B54F8677D}" type="slidenum">
              <a:rPr lang="nl-NL" smtClean="0"/>
              <a:t>47</a:t>
            </a:fld>
            <a:endParaRPr lang="nl-NL" dirty="0"/>
          </a:p>
        </p:txBody>
      </p:sp>
    </p:spTree>
    <p:extLst>
      <p:ext uri="{BB962C8B-B14F-4D97-AF65-F5344CB8AC3E}">
        <p14:creationId xmlns:p14="http://schemas.microsoft.com/office/powerpoint/2010/main" val="22431254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r>
              <a:rPr lang="en-GB" altLang="nl-NL" dirty="0"/>
              <a:t>Demo Time</a:t>
            </a:r>
            <a:endParaRPr lang="en-GB" sz="4400" dirty="0"/>
          </a:p>
        </p:txBody>
      </p:sp>
      <p:sp>
        <p:nvSpPr>
          <p:cNvPr id="2" name="TextBox 1"/>
          <p:cNvSpPr txBox="1"/>
          <p:nvPr/>
        </p:nvSpPr>
        <p:spPr>
          <a:xfrm>
            <a:off x="2679610" y="4874953"/>
            <a:ext cx="15551240" cy="2784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857250" indent="-857250">
              <a:buFont typeface="Arial" panose="020B0604020202020204" pitchFamily="34" charset="0"/>
              <a:buChar char="•"/>
            </a:pPr>
            <a:r>
              <a:rPr lang="en-GB" sz="6600" dirty="0"/>
              <a:t>Testing</a:t>
            </a:r>
            <a:endParaRPr lang="en-GB" sz="6000" dirty="0"/>
          </a:p>
          <a:p>
            <a:pPr marL="857250" indent="-857250">
              <a:buFont typeface="Arial" panose="020B0604020202020204" pitchFamily="34" charset="0"/>
              <a:buChar char="•"/>
            </a:pPr>
            <a:r>
              <a:rPr lang="en-GB" sz="6600" dirty="0" err="1"/>
              <a:t>TSLint</a:t>
            </a:r>
            <a:endParaRPr lang="nl-NL" sz="6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1560" y="-138644"/>
            <a:ext cx="11902440" cy="13886180"/>
          </a:xfrm>
          <a:prstGeom prst="rect">
            <a:avLst/>
          </a:prstGeom>
        </p:spPr>
      </p:pic>
    </p:spTree>
    <p:extLst>
      <p:ext uri="{BB962C8B-B14F-4D97-AF65-F5344CB8AC3E}">
        <p14:creationId xmlns:p14="http://schemas.microsoft.com/office/powerpoint/2010/main" val="4132328008"/>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2679610" y="1671886"/>
            <a:ext cx="16870453" cy="3363720"/>
          </a:xfrm>
          <a:prstGeom prst="rect">
            <a:avLst/>
          </a:prstGeom>
        </p:spPr>
        <p:txBody>
          <a:bodyPr/>
          <a:lstStyle/>
          <a:p>
            <a:pPr hangingPunct="1"/>
            <a:br>
              <a:rPr lang="en-GB" altLang="nl-NL" dirty="0"/>
            </a:br>
            <a:endParaRPr lang="en-GB" sz="4400" dirty="0"/>
          </a:p>
        </p:txBody>
      </p:sp>
      <p:sp>
        <p:nvSpPr>
          <p:cNvPr id="2" name="Slide Number Placeholder 1"/>
          <p:cNvSpPr>
            <a:spLocks/>
          </p:cNvSpPr>
          <p:nvPr/>
        </p:nvSpPr>
        <p:spPr>
          <a:xfrm>
            <a:off x="11941967" y="13108780"/>
            <a:ext cx="668563" cy="607219"/>
          </a:xfrm>
          <a:prstGeom prst="rect">
            <a:avLst/>
          </a:prstGeom>
        </p:spPr>
        <p:txBody>
          <a:bodyPr/>
          <a:lstStyle/>
          <a:p>
            <a:endParaRPr lang="nl-NL"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58" y="2255930"/>
            <a:ext cx="25497183" cy="10839038"/>
          </a:xfrm>
          <a:prstGeom prst="rect">
            <a:avLst/>
          </a:prstGeom>
        </p:spPr>
      </p:pic>
    </p:spTree>
    <p:extLst>
      <p:ext uri="{BB962C8B-B14F-4D97-AF65-F5344CB8AC3E}">
        <p14:creationId xmlns:p14="http://schemas.microsoft.com/office/powerpoint/2010/main" val="156537329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3"/>
          </p:nvPr>
        </p:nvSpPr>
        <p:spPr/>
        <p:txBody>
          <a:bodyPr/>
          <a:lstStyle/>
          <a:p>
            <a:endParaRPr lang="en-US" dirty="0"/>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idx="1"/>
          </p:nvPr>
        </p:nvSpPr>
        <p:spPr/>
        <p:txBody>
          <a:bodyPr/>
          <a:lstStyle/>
          <a:p>
            <a:endParaRPr lang="en-US"/>
          </a:p>
        </p:txBody>
      </p:sp>
      <p:sp>
        <p:nvSpPr>
          <p:cNvPr id="2" name="Slide Number Placeholder 1"/>
          <p:cNvSpPr>
            <a:spLocks/>
          </p:cNvSpPr>
          <p:nvPr/>
        </p:nvSpPr>
        <p:spPr>
          <a:xfrm>
            <a:off x="11941968" y="13108781"/>
            <a:ext cx="482204" cy="488504"/>
          </a:xfrm>
          <a:prstGeom prst="rect">
            <a:avLst/>
          </a:prstGeom>
        </p:spPr>
        <p:txBody>
          <a:bodyPr/>
          <a:lstStyle/>
          <a:p>
            <a:endParaRPr lang="nl-NL" dirty="0"/>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26" y="2073671"/>
            <a:ext cx="25434509" cy="10921611"/>
          </a:xfrm>
          <a:prstGeom prst="rect">
            <a:avLst/>
          </a:prstGeom>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78" y="-23446"/>
            <a:ext cx="24442259" cy="13751074"/>
          </a:xfrm>
          <a:prstGeom prst="rect">
            <a:avLst/>
          </a:prstGeom>
        </p:spPr>
      </p:pic>
      <p:sp>
        <p:nvSpPr>
          <p:cNvPr id="148" name="Shape 148"/>
          <p:cNvSpPr/>
          <p:nvPr/>
        </p:nvSpPr>
        <p:spPr>
          <a:xfrm>
            <a:off x="18355261" y="-8467"/>
            <a:ext cx="6062578" cy="13732935"/>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149" name="my world is.png"/>
          <p:cNvPicPr>
            <a:picLocks noChangeAspect="1"/>
          </p:cNvPicPr>
          <p:nvPr/>
        </p:nvPicPr>
        <p:blipFill>
          <a:blip r:embed="rId4">
            <a:extLst/>
          </a:blip>
          <a:stretch>
            <a:fillRect/>
          </a:stretch>
        </p:blipFill>
        <p:spPr>
          <a:xfrm>
            <a:off x="19013397" y="10928788"/>
            <a:ext cx="4768454" cy="2288859"/>
          </a:xfrm>
          <a:prstGeom prst="rect">
            <a:avLst/>
          </a:prstGeom>
          <a:ln w="12700">
            <a:miter lim="400000"/>
          </a:ln>
        </p:spPr>
      </p:pic>
      <p:sp>
        <p:nvSpPr>
          <p:cNvPr id="150" name="Shape 150"/>
          <p:cNvSpPr/>
          <p:nvPr/>
        </p:nvSpPr>
        <p:spPr>
          <a:xfrm>
            <a:off x="19162177" y="11534124"/>
            <a:ext cx="4508017" cy="12105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nSpc>
                <a:spcPct val="100000"/>
              </a:lnSpc>
            </a:pPr>
            <a:r>
              <a:rPr lang="en-US" sz="2400" dirty="0"/>
              <a:t>In theory, there is no difference between theory and practice. </a:t>
            </a:r>
            <a:br>
              <a:rPr lang="en-US" sz="2400" dirty="0"/>
            </a:br>
            <a:r>
              <a:rPr lang="en-US" sz="2400" dirty="0"/>
              <a:t>But, in practice, there is.</a:t>
            </a:r>
            <a:endParaRPr lang="nl-NL" altLang="nl-NL" sz="2400" dirty="0"/>
          </a:p>
        </p:txBody>
      </p:sp>
      <p:grpSp>
        <p:nvGrpSpPr>
          <p:cNvPr id="154" name="Group 154"/>
          <p:cNvGrpSpPr/>
          <p:nvPr/>
        </p:nvGrpSpPr>
        <p:grpSpPr>
          <a:xfrm>
            <a:off x="10816037" y="1837708"/>
            <a:ext cx="3111435" cy="3111435"/>
            <a:chOff x="0" y="0"/>
            <a:chExt cx="3111433" cy="3111433"/>
          </a:xfrm>
        </p:grpSpPr>
        <p:sp>
          <p:nvSpPr>
            <p:cNvPr id="151" name="Shape 151"/>
            <p:cNvSpPr/>
            <p:nvPr/>
          </p:nvSpPr>
          <p:spPr>
            <a:xfrm>
              <a:off x="0" y="0"/>
              <a:ext cx="3111434" cy="3111434"/>
            </a:xfrm>
            <a:prstGeom prst="ellipse">
              <a:avLst/>
            </a:prstGeom>
            <a:solidFill>
              <a:srgbClr val="FFFFFF"/>
            </a:solidFill>
            <a:ln w="12700" cap="flat">
              <a:noFill/>
              <a:miter lim="400000"/>
            </a:ln>
            <a:effectLst/>
          </p:spPr>
          <p:txBody>
            <a:bodyPr wrap="square" lIns="71437" tIns="71437" rIns="71437" bIns="71437" numCol="1" anchor="ctr">
              <a:noAutofit/>
            </a:bodyP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2" name="Shape 152"/>
            <p:cNvSpPr/>
            <p:nvPr/>
          </p:nvSpPr>
          <p:spPr>
            <a:xfrm>
              <a:off x="549952" y="679416"/>
              <a:ext cx="2097966" cy="1692619"/>
            </a:xfrm>
            <a:prstGeom prst="wedgeEllipseCallout">
              <a:avLst>
                <a:gd name="adj1" fmla="val -43901"/>
                <a:gd name="adj2" fmla="val 59049"/>
              </a:avLst>
            </a:prstGeom>
            <a:solidFill>
              <a:schemeClr val="accent4">
                <a:hueOff val="384618"/>
                <a:satOff val="3869"/>
                <a:lumOff val="5802"/>
              </a:schemeClr>
            </a:solidFill>
            <a:ln w="12700" cap="flat">
              <a:noFill/>
              <a:miter lim="400000"/>
            </a:ln>
            <a:effectLst/>
          </p:spPr>
          <p:txBody>
            <a:bodyPr wrap="square" lIns="71437" tIns="71437" rIns="71437" bIns="71437" numCol="1" anchor="ctr">
              <a:noAutofit/>
            </a:bodyP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3" name="Shape 153"/>
            <p:cNvSpPr/>
            <p:nvPr/>
          </p:nvSpPr>
          <p:spPr>
            <a:xfrm>
              <a:off x="1133222" y="774803"/>
              <a:ext cx="931342" cy="15618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tabLst>
                  <a:tab pos="1371600" algn="l"/>
                </a:tabLst>
                <a:defRPr sz="10000" b="1">
                  <a:solidFill>
                    <a:srgbClr val="FFFFFF"/>
                  </a:solidFill>
                </a:defRPr>
              </a:lvl1pPr>
            </a:lstStyle>
            <a:p>
              <a:r>
                <a:rPr dirty="0"/>
                <a:t>?</a:t>
              </a:r>
            </a:p>
          </p:txBody>
        </p:sp>
      </p:grpSp>
      <p:sp>
        <p:nvSpPr>
          <p:cNvPr id="155" name="Shape 155"/>
          <p:cNvSpPr/>
          <p:nvPr/>
        </p:nvSpPr>
        <p:spPr>
          <a:xfrm>
            <a:off x="1076754" y="7513139"/>
            <a:ext cx="2852607" cy="1471613"/>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6" name="Shape 156"/>
          <p:cNvSpPr/>
          <p:nvPr/>
        </p:nvSpPr>
        <p:spPr>
          <a:xfrm>
            <a:off x="1076754" y="9076033"/>
            <a:ext cx="6969920" cy="1471613"/>
          </a:xfrm>
          <a:prstGeom prst="rect">
            <a:avLst/>
          </a:prstGeom>
          <a:solidFill>
            <a:srgbClr val="FFFFFF"/>
          </a:solidFill>
          <a:ln w="12700">
            <a:miter lim="400000"/>
          </a:ln>
        </p:spPr>
        <p:txBody>
          <a:bodyPr lIns="71437" tIns="71437" rIns="71437" bIns="71437" anchor="ctr"/>
          <a:lstStyle/>
          <a:p>
            <a:pPr algn="ctr" defTabSz="821531">
              <a:lnSpc>
                <a:spcPct val="100000"/>
              </a:lnSpc>
              <a:tabLst/>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7" name="Shape 157"/>
          <p:cNvSpPr/>
          <p:nvPr/>
        </p:nvSpPr>
        <p:spPr>
          <a:xfrm>
            <a:off x="1251743" y="5732730"/>
            <a:ext cx="6619942" cy="56282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defTabSz="457200">
              <a:lnSpc>
                <a:spcPct val="120000"/>
              </a:lnSpc>
              <a:tabLst/>
              <a:defRPr sz="9000" b="1">
                <a:solidFill>
                  <a:srgbClr val="43A2BC"/>
                </a:solidFill>
              </a:defRPr>
            </a:pPr>
            <a:r>
              <a:rPr dirty="0"/>
              <a:t>Thank you</a:t>
            </a:r>
          </a:p>
          <a:p>
            <a:pPr defTabSz="457200">
              <a:lnSpc>
                <a:spcPct val="120000"/>
              </a:lnSpc>
              <a:tabLst/>
              <a:defRPr sz="9000" b="1">
                <a:solidFill>
                  <a:srgbClr val="43A2BC"/>
                </a:solidFill>
              </a:defRPr>
            </a:pPr>
            <a:r>
              <a:rPr dirty="0"/>
              <a:t>Any</a:t>
            </a:r>
          </a:p>
          <a:p>
            <a:pPr defTabSz="457200">
              <a:lnSpc>
                <a:spcPct val="120000"/>
              </a:lnSpc>
              <a:tabLst/>
              <a:defRPr sz="9000" b="1">
                <a:solidFill>
                  <a:srgbClr val="43A2BC"/>
                </a:solidFill>
              </a:defRPr>
            </a:pPr>
            <a:r>
              <a:rPr dirty="0"/>
              <a:t>Questions?</a:t>
            </a:r>
          </a:p>
        </p:txBody>
      </p:sp>
      <p:pic>
        <p:nvPicPr>
          <p:cNvPr id="158" name="devcon_print_2016.png"/>
          <p:cNvPicPr>
            <a:picLocks noChangeAspect="1"/>
          </p:cNvPicPr>
          <p:nvPr/>
        </p:nvPicPr>
        <p:blipFill>
          <a:blip r:embed="rId5">
            <a:extLst/>
          </a:blip>
          <a:stretch>
            <a:fillRect/>
          </a:stretch>
        </p:blipFill>
        <p:spPr>
          <a:xfrm>
            <a:off x="19427394" y="710399"/>
            <a:ext cx="3837205" cy="2986717"/>
          </a:xfrm>
          <a:prstGeom prst="rect">
            <a:avLst/>
          </a:prstGeom>
          <a:ln w="12700">
            <a:miter lim="400000"/>
          </a:ln>
        </p:spPr>
      </p:pic>
      <p:pic>
        <p:nvPicPr>
          <p:cNvPr id="159" name="luminis.png"/>
          <p:cNvPicPr>
            <a:picLocks noChangeAspect="1"/>
          </p:cNvPicPr>
          <p:nvPr/>
        </p:nvPicPr>
        <p:blipFill>
          <a:blip r:embed="rId6">
            <a:extLst/>
          </a:blip>
          <a:stretch>
            <a:fillRect/>
          </a:stretch>
        </p:blipFill>
        <p:spPr>
          <a:xfrm>
            <a:off x="19545331" y="6018065"/>
            <a:ext cx="3721679" cy="1309865"/>
          </a:xfrm>
          <a:prstGeom prst="rect">
            <a:avLst/>
          </a:prstGeom>
          <a:ln w="12700">
            <a:miter lim="400000"/>
          </a:ln>
        </p:spPr>
      </p:pic>
      <p:sp>
        <p:nvSpPr>
          <p:cNvPr id="160" name="Shape 160"/>
          <p:cNvSpPr/>
          <p:nvPr/>
        </p:nvSpPr>
        <p:spPr>
          <a:xfrm>
            <a:off x="21513454" y="5320843"/>
            <a:ext cx="2461927" cy="42266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tabLst>
                <a:tab pos="1371600" algn="l"/>
              </a:tabLst>
              <a:defRPr sz="2200">
                <a:solidFill>
                  <a:srgbClr val="A6AAA9"/>
                </a:solidFill>
              </a:defRPr>
            </a:lvl1pPr>
          </a:lstStyle>
          <a:p>
            <a:r>
              <a:t>is powered by</a:t>
            </a:r>
          </a:p>
        </p:txBody>
      </p:sp>
      <p:sp>
        <p:nvSpPr>
          <p:cNvPr id="4" name="Rectangle 3"/>
          <p:cNvSpPr/>
          <p:nvPr/>
        </p:nvSpPr>
        <p:spPr>
          <a:xfrm>
            <a:off x="-723331" y="11081982"/>
            <a:ext cx="19311582" cy="3657600"/>
          </a:xfrm>
          <a:prstGeom prst="rect">
            <a:avLst/>
          </a:prstGeom>
          <a:solidFill>
            <a:schemeClr val="bg1"/>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nl-NL" sz="5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 name="TextBox 4"/>
          <p:cNvSpPr txBox="1"/>
          <p:nvPr/>
        </p:nvSpPr>
        <p:spPr>
          <a:xfrm>
            <a:off x="1076754" y="11360948"/>
            <a:ext cx="18713935" cy="2184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nl-NL" dirty="0" err="1"/>
              <a:t>Github</a:t>
            </a:r>
            <a:r>
              <a:rPr lang="nl-NL" dirty="0"/>
              <a:t>: </a:t>
            </a:r>
            <a:r>
              <a:rPr lang="nl-NL" dirty="0">
                <a:hlinkClick r:id="rId7"/>
              </a:rPr>
              <a:t>http://lumin.is/webdev</a:t>
            </a:r>
            <a:endParaRPr kumimoji="0" lang="en-GB" sz="3400" b="0" i="0" u="none" strike="noStrike" cap="none" spc="0" normalizeH="0" baseline="0" dirty="0">
              <a:ln>
                <a:noFill/>
              </a:ln>
              <a:solidFill>
                <a:srgbClr val="000000"/>
              </a:solidFill>
              <a:effectLst/>
              <a:uFillTx/>
              <a:latin typeface="+mn-lt"/>
              <a:ea typeface="+mn-ea"/>
              <a:cs typeface="+mn-cs"/>
              <a:sym typeface="Arial"/>
            </a:endParaRPr>
          </a:p>
          <a:p>
            <a:r>
              <a:rPr lang="en-GB" dirty="0">
                <a:hlinkClick r:id="rId8"/>
              </a:rPr>
              <a:t>Frank.Folsche@luminis.eu</a:t>
            </a:r>
            <a:endParaRPr lang="en-GB" dirty="0"/>
          </a:p>
          <a:p>
            <a:r>
              <a:rPr kumimoji="0" lang="en-GB" sz="3400" b="0" i="0" u="none" strike="noStrike" cap="none" spc="0" normalizeH="0" baseline="0" dirty="0">
                <a:ln>
                  <a:noFill/>
                </a:ln>
                <a:solidFill>
                  <a:srgbClr val="000000"/>
                </a:solidFill>
                <a:effectLst/>
                <a:uFillTx/>
                <a:sym typeface="Arial"/>
                <a:hlinkClick r:id="rId9"/>
              </a:rPr>
              <a:t>Steef.Burghouts@lumini</a:t>
            </a:r>
            <a:r>
              <a:rPr lang="en-GB" dirty="0">
                <a:hlinkClick r:id="rId9"/>
              </a:rPr>
              <a:t>s.eu</a:t>
            </a:r>
            <a:r>
              <a:rPr lang="en-GB" dirty="0"/>
              <a:t> </a:t>
            </a:r>
            <a:endParaRPr kumimoji="0" lang="nl-NL" sz="3400" b="0" i="0" u="none" strike="noStrike" cap="none" spc="0" normalizeH="0" baseline="0" dirty="0">
              <a:ln>
                <a:noFill/>
              </a:ln>
              <a:solidFill>
                <a:srgbClr val="000000"/>
              </a:solidFill>
              <a:effectLst/>
              <a:uFillTx/>
              <a:latin typeface="+mn-lt"/>
              <a:ea typeface="+mn-ea"/>
              <a:cs typeface="+mn-cs"/>
              <a:sym typeface="Arial"/>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13015926" y="3582682"/>
            <a:ext cx="10622290" cy="2324100"/>
          </a:xfrm>
          <a:prstGeom prst="roundRect">
            <a:avLst/>
          </a:prstGeom>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nl-NL"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800" dirty="0"/>
              <a:t>I don’t like </a:t>
            </a:r>
            <a:r>
              <a:rPr lang="en-US" sz="4800" dirty="0" err="1"/>
              <a:t>Javascript</a:t>
            </a:r>
            <a:r>
              <a:rPr lang="en-US" sz="4800" dirty="0"/>
              <a:t>…</a:t>
            </a:r>
            <a:endParaRPr sz="4800" dirty="0"/>
          </a:p>
        </p:txBody>
      </p:sp>
      <p:pic>
        <p:nvPicPr>
          <p:cNvPr id="5" name="image5.png"/>
          <p:cNvPicPr>
            <a:picLocks noChangeAspect="1"/>
          </p:cNvPicPr>
          <p:nvPr/>
        </p:nvPicPr>
        <p:blipFill>
          <a:blip r:embed="rId3">
            <a:extLst/>
          </a:blip>
          <a:stretch>
            <a:fillRect/>
          </a:stretch>
        </p:blipFill>
        <p:spPr>
          <a:xfrm>
            <a:off x="12472082" y="2465727"/>
            <a:ext cx="11935934" cy="10874249"/>
          </a:xfrm>
          <a:prstGeom prst="rect">
            <a:avLst/>
          </a:prstGeom>
          <a:ln w="12700">
            <a:miter lim="400000"/>
          </a:ln>
        </p:spPr>
      </p:pic>
      <p:sp>
        <p:nvSpPr>
          <p:cNvPr id="7" name="TextBox 6"/>
          <p:cNvSpPr txBox="1"/>
          <p:nvPr/>
        </p:nvSpPr>
        <p:spPr>
          <a:xfrm>
            <a:off x="2730459" y="3722944"/>
            <a:ext cx="9741623" cy="39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285750" indent="-285750">
              <a:buSzPct val="100000"/>
              <a:buFont typeface="Arial"/>
              <a:buChar char="•"/>
            </a:pPr>
            <a:r>
              <a:rPr lang="en-US" sz="4800" dirty="0" err="1"/>
              <a:t>Javascript</a:t>
            </a:r>
            <a:r>
              <a:rPr lang="en-US" sz="4800" dirty="0"/>
              <a:t> scopes</a:t>
            </a:r>
            <a:endParaRPr lang="en-US" sz="3600" dirty="0"/>
          </a:p>
          <a:p>
            <a:pPr marL="285750" indent="-285750">
              <a:buSzPct val="100000"/>
              <a:buFont typeface="Arial"/>
              <a:buChar char="•"/>
            </a:pPr>
            <a:r>
              <a:rPr lang="en-US" sz="4800" dirty="0"/>
              <a:t>Dynamic typing</a:t>
            </a:r>
            <a:endParaRPr lang="en-US" sz="3600" dirty="0"/>
          </a:p>
          <a:p>
            <a:pPr marL="285750" indent="-285750">
              <a:buSzPct val="100000"/>
              <a:buFont typeface="Arial"/>
              <a:buChar char="•"/>
            </a:pPr>
            <a:r>
              <a:rPr lang="en-US" sz="4800" dirty="0"/>
              <a:t>No modularity</a:t>
            </a:r>
            <a:endParaRPr lang="en-US" sz="3600" dirty="0"/>
          </a:p>
          <a:p>
            <a:pPr marL="285750" indent="-285750">
              <a:buSzPct val="100000"/>
              <a:buFont typeface="Arial"/>
              <a:buChar char="•"/>
            </a:pPr>
            <a:r>
              <a:rPr lang="nl-NL" sz="4800" dirty="0" err="1"/>
              <a:t>False</a:t>
            </a:r>
            <a:r>
              <a:rPr lang="nl-NL" sz="4800" dirty="0"/>
              <a:t>/</a:t>
            </a:r>
            <a:r>
              <a:rPr lang="nl-NL" sz="4800" dirty="0" err="1"/>
              <a:t>Null</a:t>
            </a:r>
            <a:r>
              <a:rPr lang="nl-NL" sz="4800" dirty="0"/>
              <a:t>/</a:t>
            </a:r>
            <a:r>
              <a:rPr lang="nl-NL" sz="4800" dirty="0" err="1"/>
              <a:t>undefined</a:t>
            </a:r>
            <a:r>
              <a:rPr lang="nl-NL" sz="4800" dirty="0"/>
              <a:t>/zero/</a:t>
            </a:r>
            <a:r>
              <a:rPr lang="nl-NL" sz="4800" dirty="0" err="1"/>
              <a:t>NaN</a:t>
            </a:r>
            <a:endParaRPr lang="nl-NL" sz="3600" dirty="0"/>
          </a:p>
        </p:txBody>
      </p:sp>
      <p:sp>
        <p:nvSpPr>
          <p:cNvPr id="8" name="Rounded Rectangle 7"/>
          <p:cNvSpPr/>
          <p:nvPr/>
        </p:nvSpPr>
        <p:spPr>
          <a:xfrm>
            <a:off x="12918232" y="3067673"/>
            <a:ext cx="10622290" cy="4032000"/>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nl-NL" sz="5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Rectangle 11"/>
          <p:cNvSpPr/>
          <p:nvPr/>
        </p:nvSpPr>
        <p:spPr>
          <a:xfrm>
            <a:off x="13304938" y="3067673"/>
            <a:ext cx="12192000" cy="3970318"/>
          </a:xfrm>
          <a:prstGeom prst="rect">
            <a:avLst/>
          </a:prstGeom>
        </p:spPr>
        <p:txBody>
          <a:bodyPr>
            <a:spAutoFit/>
          </a:bodyPr>
          <a:lstStyle/>
          <a:p>
            <a:pPr defTabSz="914400" eaLnBrk="0" fontAlgn="base">
              <a:lnSpc>
                <a:spcPct val="100000"/>
              </a:lnSpc>
              <a:spcBef>
                <a:spcPct val="0"/>
              </a:spcBef>
              <a:spcAft>
                <a:spcPct val="0"/>
              </a:spcAft>
              <a:tabLst/>
            </a:pPr>
            <a:r>
              <a:rPr lang="nl-NL" altLang="nl-NL" sz="3600" dirty="0">
                <a:solidFill>
                  <a:srgbClr val="0000FF"/>
                </a:solidFill>
                <a:latin typeface="Consolas" panose="020B0609020204030204" pitchFamily="49" charset="0"/>
              </a:rPr>
              <a:t>var</a:t>
            </a:r>
            <a:r>
              <a:rPr lang="nl-NL" altLang="nl-NL" sz="3600" dirty="0">
                <a:latin typeface="Consolas" panose="020B0609020204030204" pitchFamily="49" charset="0"/>
              </a:rPr>
              <a:t> a = 1; </a:t>
            </a:r>
          </a:p>
          <a:p>
            <a:pPr defTabSz="914400" eaLnBrk="0" fontAlgn="base">
              <a:lnSpc>
                <a:spcPct val="100000"/>
              </a:lnSpc>
              <a:spcBef>
                <a:spcPct val="0"/>
              </a:spcBef>
              <a:spcAft>
                <a:spcPct val="0"/>
              </a:spcAft>
              <a:tabLst/>
            </a:pPr>
            <a:r>
              <a:rPr lang="nl-NL" altLang="nl-NL" sz="3600" dirty="0" err="1">
                <a:solidFill>
                  <a:srgbClr val="0000FF"/>
                </a:solidFill>
                <a:latin typeface="Consolas" panose="020B0609020204030204" pitchFamily="49" charset="0"/>
              </a:rPr>
              <a:t>function</a:t>
            </a:r>
            <a:r>
              <a:rPr lang="nl-NL" altLang="nl-NL" sz="3600" dirty="0">
                <a:latin typeface="Consolas" panose="020B0609020204030204" pitchFamily="49" charset="0"/>
              </a:rPr>
              <a:t> </a:t>
            </a:r>
            <a:r>
              <a:rPr lang="nl-NL" altLang="nl-NL" sz="3600" dirty="0" err="1">
                <a:latin typeface="Consolas" panose="020B0609020204030204" pitchFamily="49" charset="0"/>
              </a:rPr>
              <a:t>four</a:t>
            </a: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latin typeface="Consolas" panose="020B0609020204030204" pitchFamily="49" charset="0"/>
              </a:rPr>
              <a:t>     </a:t>
            </a:r>
            <a:r>
              <a:rPr lang="nl-NL" altLang="nl-NL" sz="3600" dirty="0" err="1">
                <a:solidFill>
                  <a:srgbClr val="0000FF"/>
                </a:solidFill>
                <a:latin typeface="Consolas" panose="020B0609020204030204" pitchFamily="49" charset="0"/>
              </a:rPr>
              <a:t>if</a:t>
            </a:r>
            <a:r>
              <a:rPr lang="nl-NL" altLang="nl-NL" sz="3600" dirty="0">
                <a:latin typeface="Consolas" panose="020B0609020204030204" pitchFamily="49" charset="0"/>
              </a:rPr>
              <a:t> (</a:t>
            </a:r>
            <a:r>
              <a:rPr lang="nl-NL" altLang="nl-NL" sz="3600" dirty="0" err="1">
                <a:solidFill>
                  <a:srgbClr val="0000FF"/>
                </a:solidFill>
                <a:latin typeface="Consolas" panose="020B0609020204030204" pitchFamily="49" charset="0"/>
              </a:rPr>
              <a:t>true</a:t>
            </a: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latin typeface="Consolas" panose="020B0609020204030204" pitchFamily="49" charset="0"/>
              </a:rPr>
              <a:t>         </a:t>
            </a:r>
            <a:r>
              <a:rPr lang="nl-NL" altLang="nl-NL" sz="3600" dirty="0">
                <a:solidFill>
                  <a:srgbClr val="0000FF"/>
                </a:solidFill>
                <a:latin typeface="Consolas" panose="020B0609020204030204" pitchFamily="49" charset="0"/>
              </a:rPr>
              <a:t>var</a:t>
            </a:r>
            <a:r>
              <a:rPr lang="nl-NL" altLang="nl-NL" sz="3600" dirty="0">
                <a:latin typeface="Consolas" panose="020B0609020204030204" pitchFamily="49" charset="0"/>
              </a:rPr>
              <a:t> a = 4;</a:t>
            </a:r>
          </a:p>
          <a:p>
            <a:pPr defTabSz="914400" eaLnBrk="0" fontAlgn="base">
              <a:lnSpc>
                <a:spcPct val="100000"/>
              </a:lnSpc>
              <a:spcBef>
                <a:spcPct val="0"/>
              </a:spcBef>
              <a:spcAft>
                <a:spcPct val="0"/>
              </a:spcAft>
              <a:tabLst/>
            </a:pP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latin typeface="Consolas" panose="020B0609020204030204" pitchFamily="49" charset="0"/>
              </a:rPr>
              <a:t>     alert(a); </a:t>
            </a:r>
            <a:r>
              <a:rPr lang="nl-NL" altLang="nl-NL" sz="3600" dirty="0">
                <a:solidFill>
                  <a:srgbClr val="008000"/>
                </a:solidFill>
                <a:latin typeface="Consolas" panose="020B0609020204030204" pitchFamily="49" charset="0"/>
              </a:rPr>
              <a:t>// alerts 4 </a:t>
            </a:r>
            <a:r>
              <a:rPr lang="nl-NL" altLang="nl-NL" sz="36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3600" dirty="0">
                <a:latin typeface="Consolas" panose="020B0609020204030204" pitchFamily="49" charset="0"/>
              </a:rPr>
              <a:t>}</a:t>
            </a:r>
            <a:endParaRPr lang="nl-NL" altLang="nl-NL" sz="3600" dirty="0">
              <a:solidFill>
                <a:schemeClr val="tx1"/>
              </a:solidFill>
              <a:latin typeface="Arial" panose="020B0604020202020204" pitchFamily="34" charset="0"/>
            </a:endParaRPr>
          </a:p>
        </p:txBody>
      </p:sp>
      <p:sp>
        <p:nvSpPr>
          <p:cNvPr id="14" name="TextBox 13"/>
          <p:cNvSpPr txBox="1"/>
          <p:nvPr/>
        </p:nvSpPr>
        <p:spPr>
          <a:xfrm>
            <a:off x="2679610" y="9340930"/>
            <a:ext cx="10046240" cy="374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285750" indent="-285750">
              <a:buSzPct val="100000"/>
              <a:buFont typeface="Arial"/>
              <a:buChar char="•"/>
            </a:pPr>
            <a:r>
              <a:rPr lang="en-US" sz="4800" dirty="0"/>
              <a:t>Only scripting language supported by all browsers</a:t>
            </a:r>
          </a:p>
          <a:p>
            <a:pPr marL="285750" indent="-285750">
              <a:buSzPct val="100000"/>
              <a:buFont typeface="Arial"/>
              <a:buChar char="•"/>
            </a:pPr>
            <a:r>
              <a:rPr lang="en-US" sz="4800" dirty="0"/>
              <a:t>Huge amount of libraries</a:t>
            </a:r>
          </a:p>
          <a:p>
            <a:pPr marL="285750" indent="-285750">
              <a:buSzPct val="100000"/>
              <a:buFont typeface="Arial"/>
              <a:buChar char="•"/>
            </a:pPr>
            <a:endParaRPr lang="en-US" sz="3600" dirty="0"/>
          </a:p>
        </p:txBody>
      </p:sp>
      <p:sp>
        <p:nvSpPr>
          <p:cNvPr id="13" name="Rectangle 12"/>
          <p:cNvSpPr/>
          <p:nvPr/>
        </p:nvSpPr>
        <p:spPr>
          <a:xfrm>
            <a:off x="2730459" y="8288334"/>
            <a:ext cx="4979248" cy="1052596"/>
          </a:xfrm>
          <a:prstGeom prst="rect">
            <a:avLst/>
          </a:prstGeom>
        </p:spPr>
        <p:txBody>
          <a:bodyPr wrap="none">
            <a:spAutoFit/>
          </a:bodyPr>
          <a:lstStyle/>
          <a:p>
            <a:r>
              <a:rPr lang="en-US" sz="4800" b="1" dirty="0"/>
              <a:t>But we need it…</a:t>
            </a:r>
            <a:endParaRPr lang="nl-NL" sz="4800" b="1" dirty="0"/>
          </a:p>
        </p:txBody>
      </p:sp>
      <p:sp>
        <p:nvSpPr>
          <p:cNvPr id="2" name="TextBox 1"/>
          <p:cNvSpPr txBox="1"/>
          <p:nvPr/>
        </p:nvSpPr>
        <p:spPr>
          <a:xfrm>
            <a:off x="13204382" y="4291724"/>
            <a:ext cx="10528522" cy="1544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nl-NL" altLang="nl-NL" sz="3600" dirty="0">
                <a:solidFill>
                  <a:srgbClr val="008000"/>
                </a:solidFill>
                <a:latin typeface="Consolas" panose="020B0609020204030204" pitchFamily="49" charset="0"/>
              </a:rPr>
              <a:t>// ”–</a:t>
            </a:r>
            <a:r>
              <a:rPr lang="nl-NL" altLang="nl-NL" sz="3600" dirty="0" err="1">
                <a:solidFill>
                  <a:srgbClr val="008000"/>
                </a:solidFill>
                <a:latin typeface="Consolas" panose="020B0609020204030204" pitchFamily="49" charset="0"/>
              </a:rPr>
              <a:t>Infinity</a:t>
            </a:r>
            <a:r>
              <a:rPr lang="nl-NL" altLang="nl-NL" sz="3600" dirty="0">
                <a:solidFill>
                  <a:srgbClr val="008000"/>
                </a:solidFill>
                <a:latin typeface="Consolas" panose="020B0609020204030204" pitchFamily="49" charset="0"/>
              </a:rPr>
              <a:t>” &gt; “</a:t>
            </a:r>
            <a:r>
              <a:rPr lang="nl-NL" altLang="nl-NL" sz="3600" dirty="0" err="1">
                <a:solidFill>
                  <a:srgbClr val="008000"/>
                </a:solidFill>
                <a:latin typeface="Consolas" panose="020B0609020204030204" pitchFamily="49" charset="0"/>
              </a:rPr>
              <a:t>Infinity</a:t>
            </a:r>
            <a:r>
              <a:rPr lang="nl-NL" altLang="nl-NL" sz="3600" dirty="0">
                <a:solidFill>
                  <a:srgbClr val="008000"/>
                </a:solidFill>
                <a:latin typeface="Consolas" panose="020B0609020204030204" pitchFamily="49" charset="0"/>
              </a:rPr>
              <a:t>” returns </a:t>
            </a:r>
            <a:r>
              <a:rPr lang="nl-NL" altLang="nl-NL" sz="3600" dirty="0" err="1">
                <a:solidFill>
                  <a:srgbClr val="008000"/>
                </a:solidFill>
                <a:latin typeface="Consolas" panose="020B0609020204030204" pitchFamily="49" charset="0"/>
              </a:rPr>
              <a:t>false</a:t>
            </a:r>
            <a:endParaRPr lang="nl-NL" altLang="nl-NL" sz="3600" dirty="0">
              <a:solidFill>
                <a:schemeClr val="tx1"/>
              </a:solidFill>
              <a:latin typeface="Arial" panose="020B0604020202020204" pitchFamily="34" charset="0"/>
            </a:endParaRPr>
          </a:p>
          <a:p>
            <a:pPr marL="0" marR="0" indent="0" algn="l" defTabSz="584200" rtl="0" fontAlgn="auto" latinLnBrk="0" hangingPunct="0">
              <a:lnSpc>
                <a:spcPct val="130000"/>
              </a:lnSpc>
              <a:spcBef>
                <a:spcPts val="0"/>
              </a:spcBef>
              <a:spcAft>
                <a:spcPts val="0"/>
              </a:spcAft>
              <a:buClrTx/>
              <a:buSzTx/>
              <a:buFontTx/>
              <a:buNone/>
              <a:tabLst>
                <a:tab pos="1371600" algn="l"/>
              </a:tabLst>
            </a:pP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sp>
        <p:nvSpPr>
          <p:cNvPr id="6" name="Slide Number Placeholder 5"/>
          <p:cNvSpPr>
            <a:spLocks/>
          </p:cNvSpPr>
          <p:nvPr/>
        </p:nvSpPr>
        <p:spPr>
          <a:xfrm>
            <a:off x="11941968" y="13108781"/>
            <a:ext cx="482204" cy="488504"/>
          </a:xfrm>
          <a:prstGeom prst="rect">
            <a:avLst/>
          </a:prstGeom>
        </p:spPr>
        <p:txBody>
          <a:bodyPr/>
          <a:lstStyle/>
          <a:p>
            <a:endParaRPr lang="nl-NL" dirty="0"/>
          </a:p>
        </p:txBody>
      </p:sp>
      <p:sp>
        <p:nvSpPr>
          <p:cNvPr id="17" name="Rectangle 16"/>
          <p:cNvSpPr/>
          <p:nvPr/>
        </p:nvSpPr>
        <p:spPr>
          <a:xfrm>
            <a:off x="13304938" y="3764640"/>
            <a:ext cx="12192000" cy="1077218"/>
          </a:xfrm>
          <a:prstGeom prst="rect">
            <a:avLst/>
          </a:prstGeom>
        </p:spPr>
        <p:txBody>
          <a:bodyPr>
            <a:spAutoFit/>
          </a:bodyPr>
          <a:lstStyle/>
          <a:p>
            <a:pPr defTabSz="914400" eaLnBrk="0" fontAlgn="base">
              <a:lnSpc>
                <a:spcPct val="100000"/>
              </a:lnSpc>
              <a:spcBef>
                <a:spcPct val="0"/>
              </a:spcBef>
              <a:spcAft>
                <a:spcPct val="0"/>
              </a:spcAft>
              <a:tabLst/>
            </a:pPr>
            <a:r>
              <a:rPr lang="nl-NL" altLang="nl-NL" sz="3600" dirty="0" err="1">
                <a:latin typeface="Consolas" panose="020B0609020204030204" pitchFamily="49" charset="0"/>
              </a:rPr>
              <a:t>Math.max</a:t>
            </a:r>
            <a:r>
              <a:rPr lang="nl-NL" altLang="nl-NL" sz="3600" dirty="0">
                <a:latin typeface="Consolas" panose="020B0609020204030204" pitchFamily="49" charset="0"/>
              </a:rPr>
              <a:t>() &gt; </a:t>
            </a:r>
            <a:r>
              <a:rPr lang="nl-NL" altLang="nl-NL" sz="3600" dirty="0" err="1">
                <a:latin typeface="Consolas" panose="020B0609020204030204" pitchFamily="49" charset="0"/>
              </a:rPr>
              <a:t>Math.min</a:t>
            </a:r>
            <a:r>
              <a:rPr lang="nl-NL" altLang="nl-NL" sz="3600" dirty="0">
                <a:latin typeface="Consolas" panose="020B0609020204030204" pitchFamily="49" charset="0"/>
              </a:rPr>
              <a:t>() </a:t>
            </a:r>
          </a:p>
          <a:p>
            <a:pPr lvl="0" defTabSz="914400" eaLnBrk="0" fontAlgn="base">
              <a:lnSpc>
                <a:spcPct val="100000"/>
              </a:lnSpc>
              <a:spcBef>
                <a:spcPct val="0"/>
              </a:spcBef>
              <a:spcAft>
                <a:spcPct val="0"/>
              </a:spcAft>
              <a:tabLst/>
            </a:pPr>
            <a:endParaRPr lang="nl-NL" altLang="nl-NL" sz="2800" dirty="0">
              <a:latin typeface="Consolas" panose="020B0609020204030204" pitchFamily="49" charset="0"/>
            </a:endParaRPr>
          </a:p>
        </p:txBody>
      </p:sp>
    </p:spTree>
    <p:extLst>
      <p:ext uri="{BB962C8B-B14F-4D97-AF65-F5344CB8AC3E}">
        <p14:creationId xmlns:p14="http://schemas.microsoft.com/office/powerpoint/2010/main" val="35307352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2"/>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9"/>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hidden"/>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8" grpId="0" animBg="1"/>
      <p:bldP spid="8" grpId="1" animBg="1"/>
      <p:bldP spid="12" grpId="0"/>
      <p:bldP spid="12" grpId="1"/>
      <p:bldP spid="14" grpId="0"/>
      <p:bldP spid="13" grpId="0"/>
      <p:bldP spid="2" grpId="0"/>
      <p:bldP spid="2" grpId="1"/>
      <p:bldP spid="17" grpId="0"/>
      <p:bldP spid="17" grpId="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3"/>
          </p:nvPr>
        </p:nvSpPr>
        <p:spPr/>
        <p:txBody>
          <a:bodyPr/>
          <a:lstStyle/>
          <a:p>
            <a:endParaRPr lang="en-US"/>
          </a:p>
        </p:txBody>
      </p:sp>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400" dirty="0"/>
              <a:t>The perfect programing language</a:t>
            </a:r>
            <a:endParaRPr sz="28700" dirty="0"/>
          </a:p>
        </p:txBody>
      </p:sp>
      <p:sp>
        <p:nvSpPr>
          <p:cNvPr id="6" name="Text Placeholder 5"/>
          <p:cNvSpPr>
            <a:spLocks noGrp="1"/>
          </p:cNvSpPr>
          <p:nvPr>
            <p:ph type="body" idx="1"/>
          </p:nvPr>
        </p:nvSpPr>
        <p:spPr/>
        <p:txBody>
          <a:bodyPr/>
          <a:lstStyle/>
          <a:p>
            <a:endParaRPr lang="en-US"/>
          </a:p>
        </p:txBody>
      </p:sp>
      <p:sp>
        <p:nvSpPr>
          <p:cNvPr id="5" name="Slide Number Placeholder 4"/>
          <p:cNvSpPr>
            <a:spLocks noGrp="1"/>
          </p:cNvSpPr>
          <p:nvPr>
            <p:ph type="sldNum" sz="quarter" idx="2"/>
          </p:nvPr>
        </p:nvSpPr>
        <p:spPr>
          <a:xfrm>
            <a:off x="11941968" y="13108781"/>
            <a:ext cx="482204" cy="624401"/>
          </a:xfrm>
        </p:spPr>
        <p:txBody>
          <a:bodyPr/>
          <a:lstStyle/>
          <a:p>
            <a:endParaRPr lang="uk-UA" dirty="0"/>
          </a:p>
        </p:txBody>
      </p:sp>
      <p:sp>
        <p:nvSpPr>
          <p:cNvPr id="3" name="TextBox 2"/>
          <p:cNvSpPr txBox="1"/>
          <p:nvPr/>
        </p:nvSpPr>
        <p:spPr>
          <a:xfrm>
            <a:off x="2800350" y="4019438"/>
            <a:ext cx="20059650" cy="68661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285750" indent="-285750">
              <a:buSzPct val="100000"/>
              <a:buFont typeface="Arial"/>
              <a:buChar char="•"/>
            </a:pPr>
            <a:r>
              <a:rPr lang="en-US" sz="4800" dirty="0" err="1"/>
              <a:t>Javascript</a:t>
            </a:r>
            <a:r>
              <a:rPr lang="en-US" sz="4800" dirty="0"/>
              <a:t> ecosystem</a:t>
            </a:r>
            <a:endParaRPr lang="en-US" sz="3600" dirty="0"/>
          </a:p>
          <a:p>
            <a:pPr marL="285750" indent="-285750">
              <a:buSzPct val="100000"/>
              <a:buFont typeface="Arial"/>
              <a:buChar char="•"/>
            </a:pPr>
            <a:r>
              <a:rPr lang="en-US" sz="4800" dirty="0"/>
              <a:t>A syntax we are familiar with</a:t>
            </a:r>
            <a:endParaRPr lang="en-US" sz="3600" dirty="0"/>
          </a:p>
          <a:p>
            <a:pPr marL="285750" indent="-285750">
              <a:buSzPct val="100000"/>
              <a:buFont typeface="Arial"/>
              <a:buChar char="•"/>
            </a:pPr>
            <a:r>
              <a:rPr lang="en-US" sz="4800" dirty="0"/>
              <a:t>Object Oriented</a:t>
            </a:r>
            <a:endParaRPr lang="en-US" sz="3600" dirty="0"/>
          </a:p>
          <a:p>
            <a:pPr marL="285750" indent="-285750">
              <a:buSzPct val="100000"/>
              <a:buFont typeface="Arial"/>
              <a:buChar char="•"/>
            </a:pPr>
            <a:r>
              <a:rPr lang="en-US" sz="4800" dirty="0"/>
              <a:t>Static typing</a:t>
            </a:r>
            <a:endParaRPr lang="en-US" sz="3600" dirty="0"/>
          </a:p>
          <a:p>
            <a:pPr marL="285750" indent="-285750">
              <a:buSzPct val="100000"/>
              <a:buFont typeface="Arial"/>
              <a:buChar char="•"/>
            </a:pPr>
            <a:r>
              <a:rPr lang="en-US" sz="4800" dirty="0"/>
              <a:t>Modularity </a:t>
            </a:r>
            <a:endParaRPr lang="en-US" sz="3600" dirty="0"/>
          </a:p>
          <a:p>
            <a:pPr marL="285750" indent="-285750">
              <a:buSzPct val="100000"/>
              <a:buFont typeface="Arial"/>
              <a:buChar char="•"/>
            </a:pPr>
            <a:r>
              <a:rPr lang="en-US" sz="4800" dirty="0"/>
              <a:t>A language that the IDE can understand</a:t>
            </a:r>
            <a:endParaRPr lang="en-US" sz="3600" dirty="0"/>
          </a:p>
          <a:p>
            <a:pPr marL="285750" indent="-285750">
              <a:buSzPct val="100000"/>
              <a:buFont typeface="Arial"/>
              <a:buChar char="•"/>
            </a:pPr>
            <a:r>
              <a:rPr lang="en-US" sz="4800" dirty="0"/>
              <a:t>Clean </a:t>
            </a:r>
            <a:r>
              <a:rPr lang="en-US" sz="4800" dirty="0" err="1"/>
              <a:t>Javascript</a:t>
            </a:r>
            <a:r>
              <a:rPr lang="en-US" sz="4800" dirty="0"/>
              <a:t> output</a:t>
            </a:r>
            <a:endParaRPr lang="en-US" sz="3600" dirty="0"/>
          </a:p>
        </p:txBody>
      </p:sp>
      <p:sp>
        <p:nvSpPr>
          <p:cNvPr id="4" name="Slide Number Placeholder 3"/>
          <p:cNvSpPr>
            <a:spLocks/>
          </p:cNvSpPr>
          <p:nvPr/>
        </p:nvSpPr>
        <p:spPr>
          <a:xfrm>
            <a:off x="11941968" y="13108781"/>
            <a:ext cx="482204" cy="488504"/>
          </a:xfrm>
          <a:prstGeom prst="rect">
            <a:avLst/>
          </a:prstGeom>
        </p:spPr>
        <p:txBody>
          <a:bodyPr/>
          <a:lstStyle/>
          <a:p>
            <a:endParaRPr lang="nl-NL" dirty="0"/>
          </a:p>
        </p:txBody>
      </p:sp>
    </p:spTree>
    <p:extLst>
      <p:ext uri="{BB962C8B-B14F-4D97-AF65-F5344CB8AC3E}">
        <p14:creationId xmlns:p14="http://schemas.microsoft.com/office/powerpoint/2010/main" val="414399954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3"/>
          </p:nvPr>
        </p:nvSpPr>
        <p:spPr/>
        <p:txBody>
          <a:bodyPr/>
          <a:lstStyle/>
          <a:p>
            <a:endParaRPr lang="en-US"/>
          </a:p>
        </p:txBody>
      </p:sp>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400" dirty="0"/>
              <a:t>Available languages</a:t>
            </a:r>
            <a:endParaRPr sz="28700" dirty="0"/>
          </a:p>
        </p:txBody>
      </p:sp>
      <p:sp>
        <p:nvSpPr>
          <p:cNvPr id="9" name="Text Placeholder 8"/>
          <p:cNvSpPr>
            <a:spLocks noGrp="1"/>
          </p:cNvSpPr>
          <p:nvPr>
            <p:ph type="body" idx="1"/>
          </p:nvPr>
        </p:nvSpPr>
        <p:spPr/>
        <p:txBody>
          <a:bodyPr/>
          <a:lstStyle/>
          <a:p>
            <a:endParaRPr lang="en-US"/>
          </a:p>
        </p:txBody>
      </p:sp>
      <p:pic>
        <p:nvPicPr>
          <p:cNvPr id="4" name="image7.png" descr="typescript.png"/>
          <p:cNvPicPr>
            <a:picLocks noChangeAspect="1"/>
          </p:cNvPicPr>
          <p:nvPr/>
        </p:nvPicPr>
        <p:blipFill>
          <a:blip r:embed="rId3">
            <a:extLst/>
          </a:blip>
          <a:stretch>
            <a:fillRect/>
          </a:stretch>
        </p:blipFill>
        <p:spPr>
          <a:xfrm>
            <a:off x="2923477" y="4963886"/>
            <a:ext cx="4232065" cy="4232063"/>
          </a:xfrm>
          <a:prstGeom prst="rect">
            <a:avLst/>
          </a:prstGeom>
          <a:ln w="12700">
            <a:miter lim="400000"/>
          </a:ln>
        </p:spPr>
      </p:pic>
      <p:pic>
        <p:nvPicPr>
          <p:cNvPr id="5" name="Dart-Logo-orginal.jpg"/>
          <p:cNvPicPr>
            <a:picLocks noChangeAspect="1"/>
          </p:cNvPicPr>
          <p:nvPr/>
        </p:nvPicPr>
        <p:blipFill>
          <a:blip r:embed="rId4">
            <a:extLst/>
          </a:blip>
          <a:stretch>
            <a:fillRect/>
          </a:stretch>
        </p:blipFill>
        <p:spPr>
          <a:xfrm>
            <a:off x="9567559" y="4720019"/>
            <a:ext cx="3347666" cy="4472074"/>
          </a:xfrm>
          <a:prstGeom prst="rect">
            <a:avLst/>
          </a:prstGeom>
          <a:ln w="12700">
            <a:miter lim="400000"/>
          </a:ln>
        </p:spPr>
      </p:pic>
      <p:pic>
        <p:nvPicPr>
          <p:cNvPr id="6" name="coffeescript.png"/>
          <p:cNvPicPr>
            <a:picLocks noChangeAspect="1"/>
          </p:cNvPicPr>
          <p:nvPr/>
        </p:nvPicPr>
        <p:blipFill>
          <a:blip r:embed="rId5">
            <a:extLst/>
          </a:blip>
          <a:stretch>
            <a:fillRect/>
          </a:stretch>
        </p:blipFill>
        <p:spPr>
          <a:xfrm>
            <a:off x="11941966" y="4720018"/>
            <a:ext cx="9510147" cy="4755077"/>
          </a:xfrm>
          <a:prstGeom prst="rect">
            <a:avLst/>
          </a:prstGeom>
          <a:ln w="12700">
            <a:miter lim="400000"/>
          </a:ln>
        </p:spPr>
      </p:pic>
      <p:sp>
        <p:nvSpPr>
          <p:cNvPr id="7" name="Shape 181"/>
          <p:cNvSpPr/>
          <p:nvPr/>
        </p:nvSpPr>
        <p:spPr>
          <a:xfrm>
            <a:off x="2679610" y="11547969"/>
            <a:ext cx="14816873" cy="952633"/>
          </a:xfrm>
          <a:prstGeom prst="rect">
            <a:avLst/>
          </a:prstGeom>
          <a:ln w="12700">
            <a:miter lim="400000"/>
          </a:ln>
          <a:extLst>
            <a:ext uri="{C572A759-6A51-4108-AA02-DFA0A04FC94B}">
              <ma14:wrappingTextBoxFlag xmlns="" xmlns:ma14="http://schemas.microsoft.com/office/mac/drawingml/2011/main" val="1"/>
            </a:ext>
          </a:extLst>
        </p:spPr>
        <p:txBody>
          <a:bodyPr wrap="none" lIns="91438" rIns="91438">
            <a:spAutoFit/>
          </a:bodyPr>
          <a:lstStyle/>
          <a:p>
            <a:r>
              <a:rPr lang="nl-NL" sz="4800" dirty="0"/>
              <a:t>A</a:t>
            </a:r>
            <a:r>
              <a:rPr sz="4800" dirty="0" err="1"/>
              <a:t>nd</a:t>
            </a:r>
            <a:r>
              <a:rPr sz="4800" dirty="0"/>
              <a:t> 147 other languages that compile to </a:t>
            </a:r>
            <a:r>
              <a:rPr sz="4800" dirty="0" err="1"/>
              <a:t>Javascript</a:t>
            </a:r>
            <a:r>
              <a:rPr sz="4800" dirty="0"/>
              <a:t>…</a:t>
            </a:r>
          </a:p>
        </p:txBody>
      </p:sp>
    </p:spTree>
    <p:extLst>
      <p:ext uri="{BB962C8B-B14F-4D97-AF65-F5344CB8AC3E}">
        <p14:creationId xmlns:p14="http://schemas.microsoft.com/office/powerpoint/2010/main" val="52672689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r>
              <a:rPr lang="en-GB" altLang="nl-NL" sz="6600" kern="1200" dirty="0">
                <a:ea typeface="+mj-ea"/>
                <a:cs typeface="+mj-cs"/>
              </a:rPr>
              <a:t>Language</a:t>
            </a:r>
            <a:br>
              <a:rPr lang="en-GB" altLang="nl-NL" sz="6600" kern="1200" dirty="0">
                <a:ea typeface="+mj-ea"/>
                <a:cs typeface="+mj-cs"/>
              </a:rPr>
            </a:br>
            <a:r>
              <a:rPr lang="en-US" sz="4800" dirty="0"/>
              <a:t>Typescript</a:t>
            </a:r>
            <a:endParaRPr sz="4800" dirty="0"/>
          </a:p>
        </p:txBody>
      </p:sp>
      <p:sp>
        <p:nvSpPr>
          <p:cNvPr id="3" name="TextBox 2"/>
          <p:cNvSpPr txBox="1"/>
          <p:nvPr/>
        </p:nvSpPr>
        <p:spPr>
          <a:xfrm>
            <a:off x="2679610" y="3845438"/>
            <a:ext cx="10483940" cy="59058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285750" indent="-285750">
              <a:buSzPct val="100000"/>
              <a:buFont typeface="Arial"/>
              <a:buChar char="•"/>
            </a:pPr>
            <a:r>
              <a:rPr lang="en-US" sz="4800" dirty="0"/>
              <a:t>Superset </a:t>
            </a:r>
            <a:r>
              <a:rPr lang="en-US" sz="4800" dirty="0" err="1"/>
              <a:t>Javascript</a:t>
            </a:r>
            <a:endParaRPr lang="en-US" sz="4800" dirty="0"/>
          </a:p>
          <a:p>
            <a:pPr marL="285750" indent="-285750">
              <a:buSzPct val="100000"/>
              <a:buFont typeface="Arial"/>
              <a:buChar char="•"/>
            </a:pPr>
            <a:r>
              <a:rPr lang="en-US" sz="4800" dirty="0"/>
              <a:t>Optionally typed</a:t>
            </a:r>
          </a:p>
          <a:p>
            <a:pPr marL="285750" indent="-285750">
              <a:buSzPct val="100000"/>
              <a:buFont typeface="Arial"/>
              <a:buChar char="•"/>
            </a:pPr>
            <a:r>
              <a:rPr lang="en-US" sz="4800" dirty="0"/>
              <a:t>Object Oriented</a:t>
            </a:r>
          </a:p>
          <a:p>
            <a:pPr marL="285750" indent="-285750">
              <a:buSzPct val="100000"/>
              <a:buFont typeface="Arial"/>
              <a:buChar char="•"/>
            </a:pPr>
            <a:r>
              <a:rPr lang="en-US" sz="4800" dirty="0"/>
              <a:t>Module system</a:t>
            </a:r>
          </a:p>
          <a:p>
            <a:pPr marL="285750" indent="-285750">
              <a:buSzPct val="100000"/>
              <a:buFont typeface="Arial"/>
              <a:buChar char="•"/>
            </a:pPr>
            <a:r>
              <a:rPr lang="en-US" sz="4800" dirty="0"/>
              <a:t>IDE's support us with suggestions</a:t>
            </a:r>
          </a:p>
          <a:p>
            <a:pPr marL="285750" indent="-285750">
              <a:buSzPct val="100000"/>
              <a:buFont typeface="Arial"/>
              <a:buChar char="•"/>
            </a:pPr>
            <a:r>
              <a:rPr lang="en-US" sz="4800" dirty="0"/>
              <a:t>Based on ECMAScript 6	</a:t>
            </a:r>
          </a:p>
        </p:txBody>
      </p:sp>
      <p:pic>
        <p:nvPicPr>
          <p:cNvPr id="6" name="image7.png" descr="typescript.png"/>
          <p:cNvPicPr>
            <a:picLocks noChangeAspect="1"/>
          </p:cNvPicPr>
          <p:nvPr/>
        </p:nvPicPr>
        <p:blipFill>
          <a:blip r:embed="rId3">
            <a:extLst/>
          </a:blip>
          <a:stretch>
            <a:fillRect/>
          </a:stretch>
        </p:blipFill>
        <p:spPr>
          <a:xfrm>
            <a:off x="15697199" y="4091935"/>
            <a:ext cx="4667251" cy="4667251"/>
          </a:xfrm>
          <a:prstGeom prst="rect">
            <a:avLst/>
          </a:prstGeom>
          <a:ln w="12700">
            <a:miter lim="400000"/>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050" y="10340975"/>
            <a:ext cx="10058400" cy="2147468"/>
          </a:xfrm>
          <a:prstGeom prst="rect">
            <a:avLst/>
          </a:prstGeom>
        </p:spPr>
      </p:pic>
    </p:spTree>
    <p:extLst>
      <p:ext uri="{BB962C8B-B14F-4D97-AF65-F5344CB8AC3E}">
        <p14:creationId xmlns:p14="http://schemas.microsoft.com/office/powerpoint/2010/main" val="1487736672"/>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0" hangingPunct="0">
          <a:lnSpc>
            <a:spcPct val="130000"/>
          </a:lnSpc>
          <a:spcBef>
            <a:spcPts val="0"/>
          </a:spcBef>
          <a:spcAft>
            <a:spcPts val="0"/>
          </a:spcAft>
          <a:buClrTx/>
          <a:buSzTx/>
          <a:buFontTx/>
          <a:buNone/>
          <a:tabLst>
            <a:tab pos="1371600" algn="l"/>
          </a:tabLst>
          <a:defRPr kumimoji="0" sz="3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24250</TotalTime>
  <Words>1762</Words>
  <Application>Microsoft Office PowerPoint</Application>
  <PresentationFormat>Custom</PresentationFormat>
  <Paragraphs>533</Paragraphs>
  <Slides>50</Slides>
  <Notes>45</Notes>
  <HiddenSlides>5</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50</vt:i4>
      </vt:variant>
    </vt:vector>
  </HeadingPairs>
  <TitlesOfParts>
    <vt:vector size="58" baseType="lpstr">
      <vt:lpstr>Gill Sans</vt:lpstr>
      <vt:lpstr>Lucida Grande</vt:lpstr>
      <vt:lpstr>Menlo</vt:lpstr>
      <vt:lpstr>Arial</vt:lpstr>
      <vt:lpstr>Consolas</vt:lpstr>
      <vt:lpstr>2_White</vt:lpstr>
      <vt:lpstr>1_White</vt:lpstr>
      <vt:lpstr>White</vt:lpstr>
      <vt:lpstr>Front-end development for backend developers </vt:lpstr>
      <vt:lpstr>About me</vt:lpstr>
      <vt:lpstr>About me</vt:lpstr>
      <vt:lpstr>Introduction Why should you build web applications</vt:lpstr>
      <vt:lpstr>PowerPoint Presentation</vt:lpstr>
      <vt:lpstr>Language I don’t like Javascript…</vt:lpstr>
      <vt:lpstr>Language The perfect programing language</vt:lpstr>
      <vt:lpstr>Language Available languages</vt:lpstr>
      <vt:lpstr>Language Typescript</vt:lpstr>
      <vt:lpstr>Language Typescript – superset of Javascript</vt:lpstr>
      <vt:lpstr>Language Typescript – optionally typed</vt:lpstr>
      <vt:lpstr>Language Typescript – Familiar syntax</vt:lpstr>
      <vt:lpstr>Language Typescript – Module system</vt:lpstr>
      <vt:lpstr>Language Typescript – Javascript ecosystem</vt:lpstr>
      <vt:lpstr>PowerPoint Presentation</vt:lpstr>
      <vt:lpstr>Framework Server side Web MVC framework</vt:lpstr>
      <vt:lpstr>Framework SPA framework</vt:lpstr>
      <vt:lpstr>Framework SPA framework</vt:lpstr>
      <vt:lpstr>Framework SPA framework</vt:lpstr>
      <vt:lpstr>Framework AngularJS</vt:lpstr>
      <vt:lpstr>Framework AngularJS</vt:lpstr>
      <vt:lpstr>Framework AngularJS - Directives</vt:lpstr>
      <vt:lpstr>Framework AngularJS – Dependency injection</vt:lpstr>
      <vt:lpstr>Framework AngularJS – Two way data binding</vt:lpstr>
      <vt:lpstr>Language Angular demo</vt:lpstr>
      <vt:lpstr>PowerPoint Presentation</vt:lpstr>
      <vt:lpstr>Managing packages</vt:lpstr>
      <vt:lpstr>Managing packages Bower</vt:lpstr>
      <vt:lpstr>PowerPoint Presentation</vt:lpstr>
      <vt:lpstr>Build process Why would we want a build process</vt:lpstr>
      <vt:lpstr>Build process Why would we want a build process</vt:lpstr>
      <vt:lpstr>Build process Grunt vs Gulp </vt:lpstr>
      <vt:lpstr>Build process Gulp</vt:lpstr>
      <vt:lpstr>Build process Gulp - Task</vt:lpstr>
      <vt:lpstr>PowerPoint Presentation</vt:lpstr>
      <vt:lpstr>Build process Gulp - Pipe</vt:lpstr>
      <vt:lpstr>Build process Gulp - Dest</vt:lpstr>
      <vt:lpstr>Build process Gulp - Watch</vt:lpstr>
      <vt:lpstr>Demo Time</vt:lpstr>
      <vt:lpstr>PowerPoint Presentation</vt:lpstr>
      <vt:lpstr>Code Quality Unit testing</vt:lpstr>
      <vt:lpstr>Code Quality Unit testing - Karma</vt:lpstr>
      <vt:lpstr>Code Quality Unit testing – Spec files</vt:lpstr>
      <vt:lpstr>Code Quality Unit testing – Jasmine</vt:lpstr>
      <vt:lpstr>Code Quality Unit testing – Mocking angular</vt:lpstr>
      <vt:lpstr>Code Quality Style checking</vt:lpstr>
      <vt:lpstr>Code Quality Style checking</vt:lpstr>
      <vt:lpstr>Demo Time</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development for backend developers</dc:title>
  <dc:creator>Frank Folsche</dc:creator>
  <cp:lastModifiedBy>Frank Folsche</cp:lastModifiedBy>
  <cp:revision>262</cp:revision>
  <dcterms:modified xsi:type="dcterms:W3CDTF">2016-04-19T05:47:54Z</dcterms:modified>
</cp:coreProperties>
</file>